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0" r:id="rId1"/>
  </p:sldMasterIdLst>
  <p:notesMasterIdLst>
    <p:notesMasterId r:id="rId41"/>
  </p:notesMasterIdLst>
  <p:sldIdLst>
    <p:sldId id="263" r:id="rId2"/>
    <p:sldId id="265" r:id="rId3"/>
    <p:sldId id="363" r:id="rId4"/>
    <p:sldId id="310" r:id="rId5"/>
    <p:sldId id="268" r:id="rId6"/>
    <p:sldId id="320" r:id="rId7"/>
    <p:sldId id="342" r:id="rId8"/>
    <p:sldId id="374" r:id="rId9"/>
    <p:sldId id="343" r:id="rId10"/>
    <p:sldId id="382" r:id="rId11"/>
    <p:sldId id="394" r:id="rId12"/>
    <p:sldId id="375" r:id="rId13"/>
    <p:sldId id="376" r:id="rId14"/>
    <p:sldId id="377" r:id="rId15"/>
    <p:sldId id="383" r:id="rId16"/>
    <p:sldId id="378" r:id="rId17"/>
    <p:sldId id="379" r:id="rId18"/>
    <p:sldId id="380" r:id="rId19"/>
    <p:sldId id="381" r:id="rId20"/>
    <p:sldId id="384" r:id="rId21"/>
    <p:sldId id="396" r:id="rId22"/>
    <p:sldId id="322" r:id="rId23"/>
    <p:sldId id="297" r:id="rId24"/>
    <p:sldId id="385" r:id="rId25"/>
    <p:sldId id="386" r:id="rId26"/>
    <p:sldId id="387" r:id="rId27"/>
    <p:sldId id="388" r:id="rId28"/>
    <p:sldId id="389" r:id="rId29"/>
    <p:sldId id="391" r:id="rId30"/>
    <p:sldId id="299" r:id="rId31"/>
    <p:sldId id="390" r:id="rId32"/>
    <p:sldId id="302" r:id="rId33"/>
    <p:sldId id="303" r:id="rId34"/>
    <p:sldId id="392" r:id="rId35"/>
    <p:sldId id="393" r:id="rId36"/>
    <p:sldId id="398" r:id="rId37"/>
    <p:sldId id="397" r:id="rId38"/>
    <p:sldId id="307" r:id="rId39"/>
    <p:sldId id="395" r:id="rId40"/>
  </p:sldIdLst>
  <p:sldSz cx="9144000" cy="6858000" type="screen4x3"/>
  <p:notesSz cx="6858000" cy="9144000"/>
  <p:defaultTextStyle>
    <a:defPPr>
      <a:defRPr lang="en-US"/>
    </a:defPPr>
    <a:lvl1pPr algn="l" rtl="0" fontAlgn="base">
      <a:lnSpc>
        <a:spcPts val="3200"/>
      </a:lnSpc>
      <a:spcBef>
        <a:spcPct val="0"/>
      </a:spcBef>
      <a:spcAft>
        <a:spcPct val="0"/>
      </a:spcAft>
      <a:buFont typeface="Times" pitchFamily="-108" charset="0"/>
      <a:buChar char="•"/>
      <a:defRPr sz="1400" kern="1200">
        <a:solidFill>
          <a:schemeClr val="accent1"/>
        </a:solidFill>
        <a:latin typeface="Verdana" pitchFamily="34" charset="0"/>
        <a:ea typeface="Geneva" pitchFamily="-108" charset="-128"/>
        <a:cs typeface="+mn-cs"/>
      </a:defRPr>
    </a:lvl1pPr>
    <a:lvl2pPr marL="457200" algn="l" rtl="0" fontAlgn="base">
      <a:lnSpc>
        <a:spcPts val="3200"/>
      </a:lnSpc>
      <a:spcBef>
        <a:spcPct val="0"/>
      </a:spcBef>
      <a:spcAft>
        <a:spcPct val="0"/>
      </a:spcAft>
      <a:buFont typeface="Times" pitchFamily="-108" charset="0"/>
      <a:buChar char="•"/>
      <a:defRPr sz="1400" kern="1200">
        <a:solidFill>
          <a:schemeClr val="accent1"/>
        </a:solidFill>
        <a:latin typeface="Verdana" pitchFamily="34" charset="0"/>
        <a:ea typeface="Geneva" pitchFamily="-108" charset="-128"/>
        <a:cs typeface="+mn-cs"/>
      </a:defRPr>
    </a:lvl2pPr>
    <a:lvl3pPr marL="914400" algn="l" rtl="0" fontAlgn="base">
      <a:lnSpc>
        <a:spcPts val="3200"/>
      </a:lnSpc>
      <a:spcBef>
        <a:spcPct val="0"/>
      </a:spcBef>
      <a:spcAft>
        <a:spcPct val="0"/>
      </a:spcAft>
      <a:buFont typeface="Times" pitchFamily="-108" charset="0"/>
      <a:buChar char="•"/>
      <a:defRPr sz="1400" kern="1200">
        <a:solidFill>
          <a:schemeClr val="accent1"/>
        </a:solidFill>
        <a:latin typeface="Verdana" pitchFamily="34" charset="0"/>
        <a:ea typeface="Geneva" pitchFamily="-108" charset="-128"/>
        <a:cs typeface="+mn-cs"/>
      </a:defRPr>
    </a:lvl3pPr>
    <a:lvl4pPr marL="1371600" algn="l" rtl="0" fontAlgn="base">
      <a:lnSpc>
        <a:spcPts val="3200"/>
      </a:lnSpc>
      <a:spcBef>
        <a:spcPct val="0"/>
      </a:spcBef>
      <a:spcAft>
        <a:spcPct val="0"/>
      </a:spcAft>
      <a:buFont typeface="Times" pitchFamily="-108" charset="0"/>
      <a:buChar char="•"/>
      <a:defRPr sz="1400" kern="1200">
        <a:solidFill>
          <a:schemeClr val="accent1"/>
        </a:solidFill>
        <a:latin typeface="Verdana" pitchFamily="34" charset="0"/>
        <a:ea typeface="Geneva" pitchFamily="-108" charset="-128"/>
        <a:cs typeface="+mn-cs"/>
      </a:defRPr>
    </a:lvl4pPr>
    <a:lvl5pPr marL="1828800" algn="l" rtl="0" fontAlgn="base">
      <a:lnSpc>
        <a:spcPts val="3200"/>
      </a:lnSpc>
      <a:spcBef>
        <a:spcPct val="0"/>
      </a:spcBef>
      <a:spcAft>
        <a:spcPct val="0"/>
      </a:spcAft>
      <a:buFont typeface="Times" pitchFamily="-108" charset="0"/>
      <a:buChar char="•"/>
      <a:defRPr sz="1400" kern="1200">
        <a:solidFill>
          <a:schemeClr val="accent1"/>
        </a:solidFill>
        <a:latin typeface="Verdana" pitchFamily="34" charset="0"/>
        <a:ea typeface="Geneva" pitchFamily="-108" charset="-128"/>
        <a:cs typeface="+mn-cs"/>
      </a:defRPr>
    </a:lvl5pPr>
    <a:lvl6pPr marL="2286000" algn="l" defTabSz="914400" rtl="0" eaLnBrk="1" latinLnBrk="0" hangingPunct="1">
      <a:defRPr sz="1400" kern="1200">
        <a:solidFill>
          <a:schemeClr val="accent1"/>
        </a:solidFill>
        <a:latin typeface="Verdana" pitchFamily="34" charset="0"/>
        <a:ea typeface="Geneva" pitchFamily="-108" charset="-128"/>
        <a:cs typeface="+mn-cs"/>
      </a:defRPr>
    </a:lvl6pPr>
    <a:lvl7pPr marL="2743200" algn="l" defTabSz="914400" rtl="0" eaLnBrk="1" latinLnBrk="0" hangingPunct="1">
      <a:defRPr sz="1400" kern="1200">
        <a:solidFill>
          <a:schemeClr val="accent1"/>
        </a:solidFill>
        <a:latin typeface="Verdana" pitchFamily="34" charset="0"/>
        <a:ea typeface="Geneva" pitchFamily="-108" charset="-128"/>
        <a:cs typeface="+mn-cs"/>
      </a:defRPr>
    </a:lvl7pPr>
    <a:lvl8pPr marL="3200400" algn="l" defTabSz="914400" rtl="0" eaLnBrk="1" latinLnBrk="0" hangingPunct="1">
      <a:defRPr sz="1400" kern="1200">
        <a:solidFill>
          <a:schemeClr val="accent1"/>
        </a:solidFill>
        <a:latin typeface="Verdana" pitchFamily="34" charset="0"/>
        <a:ea typeface="Geneva" pitchFamily="-108" charset="-128"/>
        <a:cs typeface="+mn-cs"/>
      </a:defRPr>
    </a:lvl8pPr>
    <a:lvl9pPr marL="3657600" algn="l" defTabSz="914400" rtl="0" eaLnBrk="1" latinLnBrk="0" hangingPunct="1">
      <a:defRPr sz="1400" kern="1200">
        <a:solidFill>
          <a:schemeClr val="accent1"/>
        </a:solidFill>
        <a:latin typeface="Verdana" pitchFamily="34" charset="0"/>
        <a:ea typeface="Geneva" pitchFamily="-10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euwhof C.M.G. (Chris)" initials="N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84940" autoAdjust="0"/>
  </p:normalViewPr>
  <p:slideViewPr>
    <p:cSldViewPr>
      <p:cViewPr varScale="1">
        <p:scale>
          <a:sx n="84" d="100"/>
          <a:sy n="84" d="100"/>
        </p:scale>
        <p:origin x="11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Sheet1!$B$1</c:f>
              <c:strCache>
                <c:ptCount val="1"/>
                <c:pt idx="0">
                  <c:v>Patiënten met geregistreerde antibiotica allergie</c:v>
                </c:pt>
              </c:strCache>
            </c:strRef>
          </c:tx>
          <c:spPr>
            <a:solidFill>
              <a:schemeClr val="accent1"/>
            </a:solidFill>
            <a:ln>
              <a:noFill/>
            </a:ln>
            <a:effectLst/>
          </c:spPr>
          <c:invertIfNegative val="0"/>
          <c:cat>
            <c:strRef>
              <c:f>Sheet1!$A$2:$A$6</c:f>
              <c:strCache>
                <c:ptCount val="5"/>
                <c:pt idx="0">
                  <c:v>HA 1</c:v>
                </c:pt>
                <c:pt idx="1">
                  <c:v>HA 2</c:v>
                </c:pt>
                <c:pt idx="2">
                  <c:v>HA 3</c:v>
                </c:pt>
                <c:pt idx="3">
                  <c:v>Apotheek 1</c:v>
                </c:pt>
                <c:pt idx="4">
                  <c:v>Apotheek 2</c:v>
                </c:pt>
              </c:strCache>
            </c:strRef>
          </c:cat>
          <c:val>
            <c:numRef>
              <c:f>Sheet1!$B$2:$B$6</c:f>
              <c:numCache>
                <c:formatCode>0%</c:formatCode>
                <c:ptCount val="5"/>
                <c:pt idx="0">
                  <c:v>0.43</c:v>
                </c:pt>
                <c:pt idx="1">
                  <c:v>0.25</c:v>
                </c:pt>
                <c:pt idx="2">
                  <c:v>0.35</c:v>
                </c:pt>
                <c:pt idx="3">
                  <c:v>0.45</c:v>
                </c:pt>
                <c:pt idx="4">
                  <c:v>0.9</c:v>
                </c:pt>
              </c:numCache>
            </c:numRef>
          </c:val>
          <c:extLst>
            <c:ext xmlns:c16="http://schemas.microsoft.com/office/drawing/2014/chart" uri="{C3380CC4-5D6E-409C-BE32-E72D297353CC}">
              <c16:uniqueId val="{00000000-D3F5-4581-9DFA-93FE43F374F3}"/>
            </c:ext>
          </c:extLst>
        </c:ser>
        <c:dLbls>
          <c:showLegendKey val="0"/>
          <c:showVal val="0"/>
          <c:showCatName val="0"/>
          <c:showSerName val="0"/>
          <c:showPercent val="0"/>
          <c:showBubbleSize val="0"/>
        </c:dLbls>
        <c:gapWidth val="219"/>
        <c:overlap val="-27"/>
        <c:axId val="67787776"/>
        <c:axId val="67814144"/>
      </c:barChart>
      <c:catAx>
        <c:axId val="6778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67814144"/>
        <c:crosses val="autoZero"/>
        <c:auto val="1"/>
        <c:lblAlgn val="ctr"/>
        <c:lblOffset val="100"/>
        <c:noMultiLvlLbl val="0"/>
      </c:catAx>
      <c:valAx>
        <c:axId val="67814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6778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buFontTx/>
              <a:buNone/>
              <a:defRPr sz="1200">
                <a:solidFill>
                  <a:schemeClr val="tx1"/>
                </a:solidFill>
              </a:defRPr>
            </a:lvl1pPr>
          </a:lstStyle>
          <a:p>
            <a:pPr>
              <a:defRPr/>
            </a:pPr>
            <a:endParaRPr lang="nl-NL"/>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buFontTx/>
              <a:buNone/>
              <a:defRPr sz="1200">
                <a:solidFill>
                  <a:schemeClr val="tx1"/>
                </a:solidFill>
              </a:defRPr>
            </a:lvl1pPr>
          </a:lstStyle>
          <a:p>
            <a:pPr>
              <a:defRPr/>
            </a:pPr>
            <a:endParaRPr lang="nl-NL"/>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908050" y="43561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buFontTx/>
              <a:buNone/>
              <a:defRPr sz="1200">
                <a:solidFill>
                  <a:schemeClr val="tx1"/>
                </a:solidFill>
              </a:defRPr>
            </a:lvl1pPr>
          </a:lstStyle>
          <a:p>
            <a:pPr>
              <a:defRPr/>
            </a:pPr>
            <a:endParaRPr lang="nl-NL"/>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buFontTx/>
              <a:buNone/>
              <a:defRPr sz="1200">
                <a:solidFill>
                  <a:schemeClr val="tx1"/>
                </a:solidFill>
              </a:defRPr>
            </a:lvl1pPr>
          </a:lstStyle>
          <a:p>
            <a:pPr>
              <a:defRPr/>
            </a:pPr>
            <a:fld id="{8DE985DC-9A39-4FF1-BA75-85B2BFC0A45A}" type="slidenum">
              <a:rPr lang="nl-NL"/>
              <a:pPr>
                <a:defRPr/>
              </a:pPr>
              <a:t>‹nr.›</a:t>
            </a:fld>
            <a:endParaRPr lang="nl-NL"/>
          </a:p>
        </p:txBody>
      </p:sp>
    </p:spTree>
    <p:extLst>
      <p:ext uri="{BB962C8B-B14F-4D97-AF65-F5344CB8AC3E}">
        <p14:creationId xmlns:p14="http://schemas.microsoft.com/office/powerpoint/2010/main" val="3792274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Verdana" pitchFamily="34" charset="0"/>
        <a:ea typeface="Geneva" pitchFamily="29" charset="-128"/>
        <a:cs typeface="Geneva" pitchFamily="29" charset="-128"/>
      </a:defRPr>
    </a:lvl1pPr>
    <a:lvl2pPr marL="457200" algn="l" rtl="0" eaLnBrk="0" fontAlgn="base" hangingPunct="0">
      <a:spcBef>
        <a:spcPct val="30000"/>
      </a:spcBef>
      <a:spcAft>
        <a:spcPct val="0"/>
      </a:spcAft>
      <a:defRPr sz="900" kern="1200">
        <a:solidFill>
          <a:schemeClr val="tx1"/>
        </a:solidFill>
        <a:latin typeface="Verdana" pitchFamily="34" charset="0"/>
        <a:ea typeface="Geneva" pitchFamily="29" charset="-128"/>
        <a:cs typeface="+mn-cs"/>
      </a:defRPr>
    </a:lvl2pPr>
    <a:lvl3pPr marL="914400" algn="l" rtl="0" eaLnBrk="0" fontAlgn="base" hangingPunct="0">
      <a:spcBef>
        <a:spcPct val="30000"/>
      </a:spcBef>
      <a:spcAft>
        <a:spcPct val="0"/>
      </a:spcAft>
      <a:defRPr sz="900" kern="1200">
        <a:solidFill>
          <a:schemeClr val="tx1"/>
        </a:solidFill>
        <a:latin typeface="Verdana" pitchFamily="34" charset="0"/>
        <a:ea typeface="Geneva" pitchFamily="29" charset="-128"/>
        <a:cs typeface="+mn-cs"/>
      </a:defRPr>
    </a:lvl3pPr>
    <a:lvl4pPr marL="1371600" algn="l" rtl="0" eaLnBrk="0" fontAlgn="base" hangingPunct="0">
      <a:spcBef>
        <a:spcPct val="30000"/>
      </a:spcBef>
      <a:spcAft>
        <a:spcPct val="0"/>
      </a:spcAft>
      <a:defRPr sz="900" kern="1200">
        <a:solidFill>
          <a:schemeClr val="tx1"/>
        </a:solidFill>
        <a:latin typeface="Verdana" pitchFamily="34" charset="0"/>
        <a:ea typeface="Geneva" pitchFamily="29" charset="-128"/>
        <a:cs typeface="+mn-cs"/>
      </a:defRPr>
    </a:lvl4pPr>
    <a:lvl5pPr marL="1828800" algn="l" rtl="0" eaLnBrk="0" fontAlgn="base" hangingPunct="0">
      <a:spcBef>
        <a:spcPct val="30000"/>
      </a:spcBef>
      <a:spcAft>
        <a:spcPct val="0"/>
      </a:spcAft>
      <a:defRPr sz="900" kern="1200">
        <a:solidFill>
          <a:schemeClr val="tx1"/>
        </a:solidFill>
        <a:latin typeface="Verdana" pitchFamily="34" charset="0"/>
        <a:ea typeface="Geneva" pitchFamily="2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insightplus.mja.com.au/2016/13/rechallenging-antibiotic-allergi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z="800" dirty="0">
                <a:ea typeface="Geneva" pitchFamily="-108" charset="-128"/>
              </a:rPr>
              <a:t>Een FTO-bijeenkomst over antibioticaresistentie</a:t>
            </a:r>
          </a:p>
          <a:p>
            <a:endParaRPr lang="nl-NL" altLang="nl-NL" dirty="0">
              <a:ea typeface="Geneva" pitchFamily="-10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900" b="1" kern="1200" dirty="0" smtClean="0">
                <a:solidFill>
                  <a:schemeClr val="tx1"/>
                </a:solidFill>
                <a:effectLst/>
                <a:latin typeface="Verdana" pitchFamily="34" charset="0"/>
                <a:ea typeface="Geneva" pitchFamily="29" charset="-128"/>
                <a:cs typeface="Geneva" pitchFamily="29" charset="-128"/>
              </a:rPr>
              <a:t>Toelichting vraag 1, 2, 3</a:t>
            </a:r>
            <a:r>
              <a:rPr lang="nl-NL" sz="900" kern="1200" dirty="0" smtClean="0">
                <a:solidFill>
                  <a:schemeClr val="tx1"/>
                </a:solidFill>
                <a:effectLst/>
                <a:latin typeface="Verdana" pitchFamily="34" charset="0"/>
                <a:ea typeface="Geneva" pitchFamily="29" charset="-128"/>
                <a:cs typeface="Geneva" pitchFamily="29" charset="-128"/>
              </a:rPr>
              <a:t>: Overgevoeligheidsreacties kunnen onderverdeeld worden in allergische en niet-allergische reacties. Allergische reacties zijn specifieke immunologische reacties op geneesmiddelen. </a:t>
            </a:r>
            <a:r>
              <a:rPr lang="nl-NL" sz="900" u="sng" kern="1200" dirty="0" smtClean="0">
                <a:solidFill>
                  <a:schemeClr val="tx1"/>
                </a:solidFill>
                <a:effectLst/>
                <a:latin typeface="Verdana" pitchFamily="34" charset="0"/>
                <a:ea typeface="Geneva" pitchFamily="29" charset="-128"/>
                <a:cs typeface="Geneva" pitchFamily="29" charset="-128"/>
              </a:rPr>
              <a:t>Gebaseerd op de tijd van optreden van de symptomen</a:t>
            </a:r>
            <a:r>
              <a:rPr lang="nl-NL" sz="900" kern="1200" dirty="0" smtClean="0">
                <a:solidFill>
                  <a:schemeClr val="tx1"/>
                </a:solidFill>
                <a:effectLst/>
                <a:latin typeface="Verdana" pitchFamily="34" charset="0"/>
                <a:ea typeface="Geneva" pitchFamily="29" charset="-128"/>
                <a:cs typeface="Geneva" pitchFamily="29" charset="-128"/>
              </a:rPr>
              <a:t>, classificeert de WAO (World </a:t>
            </a:r>
            <a:r>
              <a:rPr lang="nl-NL" sz="900" kern="1200" dirty="0" err="1" smtClean="0">
                <a:solidFill>
                  <a:schemeClr val="tx1"/>
                </a:solidFill>
                <a:effectLst/>
                <a:latin typeface="Verdana" pitchFamily="34" charset="0"/>
                <a:ea typeface="Geneva" pitchFamily="29" charset="-128"/>
                <a:cs typeface="Geneva" pitchFamily="29" charset="-128"/>
              </a:rPr>
              <a:t>Allergy</a:t>
            </a:r>
            <a:r>
              <a:rPr lang="nl-NL" sz="900" kern="1200" dirty="0" smtClean="0">
                <a:solidFill>
                  <a:schemeClr val="tx1"/>
                </a:solidFill>
                <a:effectLst/>
                <a:latin typeface="Verdana" pitchFamily="34" charset="0"/>
                <a:ea typeface="Geneva" pitchFamily="29" charset="-128"/>
                <a:cs typeface="Geneva" pitchFamily="29" charset="-128"/>
              </a:rPr>
              <a:t> </a:t>
            </a:r>
            <a:r>
              <a:rPr lang="nl-NL" sz="900" kern="1200" dirty="0" err="1" smtClean="0">
                <a:solidFill>
                  <a:schemeClr val="tx1"/>
                </a:solidFill>
                <a:effectLst/>
                <a:latin typeface="Verdana" pitchFamily="34" charset="0"/>
                <a:ea typeface="Geneva" pitchFamily="29" charset="-128"/>
                <a:cs typeface="Geneva" pitchFamily="29" charset="-128"/>
              </a:rPr>
              <a:t>Organization</a:t>
            </a:r>
            <a:r>
              <a:rPr lang="nl-NL" sz="900" kern="1200" dirty="0" smtClean="0">
                <a:solidFill>
                  <a:schemeClr val="tx1"/>
                </a:solidFill>
                <a:effectLst/>
                <a:latin typeface="Verdana" pitchFamily="34" charset="0"/>
                <a:ea typeface="Geneva" pitchFamily="29" charset="-128"/>
                <a:cs typeface="Geneva" pitchFamily="29" charset="-128"/>
              </a:rPr>
              <a:t>) de allergische reacties als onmiddellijke/</a:t>
            </a:r>
            <a:r>
              <a:rPr lang="nl-NL" sz="900" kern="1200" dirty="0" err="1" smtClean="0">
                <a:solidFill>
                  <a:schemeClr val="tx1"/>
                </a:solidFill>
                <a:effectLst/>
                <a:latin typeface="Verdana" pitchFamily="34" charset="0"/>
                <a:ea typeface="Geneva" pitchFamily="29" charset="-128"/>
                <a:cs typeface="Geneva" pitchFamily="29" charset="-128"/>
              </a:rPr>
              <a:t>immediate</a:t>
            </a:r>
            <a:r>
              <a:rPr lang="nl-NL" sz="900" kern="1200" dirty="0" smtClean="0">
                <a:solidFill>
                  <a:schemeClr val="tx1"/>
                </a:solidFill>
                <a:effectLst/>
                <a:latin typeface="Verdana" pitchFamily="34" charset="0"/>
                <a:ea typeface="Geneva" pitchFamily="29" charset="-128"/>
                <a:cs typeface="Geneva" pitchFamily="29" charset="-128"/>
              </a:rPr>
              <a:t> reacties en vertraagde/</a:t>
            </a:r>
            <a:r>
              <a:rPr lang="nl-NL" sz="900" kern="1200" dirty="0" err="1" smtClean="0">
                <a:solidFill>
                  <a:schemeClr val="tx1"/>
                </a:solidFill>
                <a:effectLst/>
                <a:latin typeface="Verdana" pitchFamily="34" charset="0"/>
                <a:ea typeface="Geneva" pitchFamily="29" charset="-128"/>
                <a:cs typeface="Geneva" pitchFamily="29" charset="-128"/>
              </a:rPr>
              <a:t>delayed</a:t>
            </a:r>
            <a:r>
              <a:rPr lang="nl-NL" sz="900" kern="1200" dirty="0" smtClean="0">
                <a:solidFill>
                  <a:schemeClr val="tx1"/>
                </a:solidFill>
                <a:effectLst/>
                <a:latin typeface="Verdana" pitchFamily="34" charset="0"/>
                <a:ea typeface="Geneva" pitchFamily="29" charset="-128"/>
                <a:cs typeface="Geneva" pitchFamily="29" charset="-128"/>
              </a:rPr>
              <a:t> reacties. ‘</a:t>
            </a:r>
            <a:r>
              <a:rPr lang="nl-NL" sz="900" kern="1200" dirty="0" err="1" smtClean="0">
                <a:solidFill>
                  <a:schemeClr val="tx1"/>
                </a:solidFill>
                <a:effectLst/>
                <a:latin typeface="Verdana" pitchFamily="34" charset="0"/>
                <a:ea typeface="Geneva" pitchFamily="29" charset="-128"/>
                <a:cs typeface="Geneva" pitchFamily="29" charset="-128"/>
              </a:rPr>
              <a:t>Immediate</a:t>
            </a:r>
            <a:r>
              <a:rPr lang="nl-NL" sz="900" kern="1200" dirty="0" smtClean="0">
                <a:solidFill>
                  <a:schemeClr val="tx1"/>
                </a:solidFill>
                <a:effectLst/>
                <a:latin typeface="Verdana" pitchFamily="34" charset="0"/>
                <a:ea typeface="Geneva" pitchFamily="29" charset="-128"/>
                <a:cs typeface="Geneva" pitchFamily="29" charset="-128"/>
              </a:rPr>
              <a:t> responses’, ook gekend als type-I overgevoeligheid, ontstaan binnen een uur (</a:t>
            </a:r>
            <a:r>
              <a:rPr lang="nl-NL" sz="900" b="1" kern="1200" dirty="0" smtClean="0">
                <a:solidFill>
                  <a:schemeClr val="tx1"/>
                </a:solidFill>
                <a:effectLst/>
                <a:latin typeface="Verdana" pitchFamily="34" charset="0"/>
                <a:ea typeface="Geneva" pitchFamily="29" charset="-128"/>
                <a:cs typeface="Geneva" pitchFamily="29" charset="-128"/>
              </a:rPr>
              <a:t>tot 6 uur</a:t>
            </a:r>
            <a:r>
              <a:rPr lang="nl-NL" sz="900" kern="1200" dirty="0" smtClean="0">
                <a:solidFill>
                  <a:schemeClr val="tx1"/>
                </a:solidFill>
                <a:effectLst/>
                <a:latin typeface="Verdana" pitchFamily="34" charset="0"/>
                <a:ea typeface="Geneva" pitchFamily="29" charset="-128"/>
                <a:cs typeface="Geneva" pitchFamily="29" charset="-128"/>
              </a:rPr>
              <a:t>) na blootstelling, zijn immunoglobuline-E gemedieerd en hebben als hoofdsymptomen </a:t>
            </a:r>
            <a:r>
              <a:rPr lang="nl-NL" sz="900" u="sng" kern="1200" dirty="0" smtClean="0">
                <a:solidFill>
                  <a:schemeClr val="tx1"/>
                </a:solidFill>
                <a:effectLst/>
                <a:latin typeface="Verdana" pitchFamily="34" charset="0"/>
                <a:ea typeface="Geneva" pitchFamily="29" charset="-128"/>
                <a:cs typeface="Geneva" pitchFamily="29" charset="-128"/>
              </a:rPr>
              <a:t>urticaria</a:t>
            </a:r>
            <a:r>
              <a:rPr lang="nl-NL" sz="900" kern="1200" dirty="0" smtClean="0">
                <a:solidFill>
                  <a:schemeClr val="tx1"/>
                </a:solidFill>
                <a:effectLst/>
                <a:latin typeface="Verdana" pitchFamily="34" charset="0"/>
                <a:ea typeface="Geneva" pitchFamily="29" charset="-128"/>
                <a:cs typeface="Geneva" pitchFamily="29" charset="-128"/>
              </a:rPr>
              <a:t>, angio-oedeem en anafylaxie. ‘</a:t>
            </a:r>
            <a:r>
              <a:rPr lang="nl-NL" sz="900" kern="1200" dirty="0" err="1" smtClean="0">
                <a:solidFill>
                  <a:schemeClr val="tx1"/>
                </a:solidFill>
                <a:effectLst/>
                <a:latin typeface="Verdana" pitchFamily="34" charset="0"/>
                <a:ea typeface="Geneva" pitchFamily="29" charset="-128"/>
                <a:cs typeface="Geneva" pitchFamily="29" charset="-128"/>
              </a:rPr>
              <a:t>Delayed</a:t>
            </a:r>
            <a:r>
              <a:rPr lang="nl-NL" sz="900" kern="1200" dirty="0" smtClean="0">
                <a:solidFill>
                  <a:schemeClr val="tx1"/>
                </a:solidFill>
                <a:effectLst/>
                <a:latin typeface="Verdana" pitchFamily="34" charset="0"/>
                <a:ea typeface="Geneva" pitchFamily="29" charset="-128"/>
                <a:cs typeface="Geneva" pitchFamily="29" charset="-128"/>
              </a:rPr>
              <a:t> responses’, ook gekend als overgevoeligheidstype IV, treden op vanaf zes uur na blootstelling (doorgaan na enkele dagen) en zijn gemedieerd door T-cellen. Het meest voorkomende symptoom is een huidreacties zoals </a:t>
            </a:r>
            <a:r>
              <a:rPr lang="nl-NL" sz="900" u="sng" kern="1200" dirty="0" smtClean="0">
                <a:solidFill>
                  <a:schemeClr val="tx1"/>
                </a:solidFill>
                <a:effectLst/>
                <a:latin typeface="Verdana" pitchFamily="34" charset="0"/>
                <a:ea typeface="Geneva" pitchFamily="29" charset="-128"/>
                <a:cs typeface="Geneva" pitchFamily="29" charset="-128"/>
              </a:rPr>
              <a:t>exantheem</a:t>
            </a:r>
            <a:r>
              <a:rPr lang="nl-NL" sz="900" kern="1200" dirty="0" smtClean="0">
                <a:solidFill>
                  <a:schemeClr val="tx1"/>
                </a:solidFill>
                <a:effectLst/>
                <a:latin typeface="Verdana" pitchFamily="34" charset="0"/>
                <a:ea typeface="Geneva" pitchFamily="29" charset="-128"/>
                <a:cs typeface="Geneva" pitchFamily="29"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900" kern="1200" dirty="0" smtClean="0">
              <a:solidFill>
                <a:schemeClr val="tx1"/>
              </a:solidFill>
              <a:effectLst/>
              <a:latin typeface="Verdana" pitchFamily="34" charset="0"/>
              <a:ea typeface="Geneva" pitchFamily="29" charset="-128"/>
              <a:cs typeface="Geneva" pitchFamily="29"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900" kern="1200" dirty="0" smtClean="0">
                <a:solidFill>
                  <a:schemeClr val="tx1"/>
                </a:solidFill>
                <a:effectLst/>
                <a:latin typeface="Verdana" pitchFamily="34" charset="0"/>
                <a:ea typeface="Geneva" pitchFamily="29" charset="-128"/>
                <a:cs typeface="Geneva" pitchFamily="29" charset="-128"/>
              </a:rPr>
              <a:t>Bron figuur: </a:t>
            </a:r>
            <a:r>
              <a:rPr lang="en-US" sz="900" i="1" kern="1200" dirty="0" smtClean="0">
                <a:solidFill>
                  <a:schemeClr val="tx1"/>
                </a:solidFill>
                <a:effectLst/>
                <a:latin typeface="Verdana" pitchFamily="34" charset="0"/>
                <a:ea typeface="Geneva" pitchFamily="29" charset="-128"/>
                <a:cs typeface="Geneva" pitchFamily="29" charset="-128"/>
              </a:rPr>
              <a:t>Blumenthal KG, Peter JG, </a:t>
            </a:r>
            <a:r>
              <a:rPr lang="en-US" sz="900" i="1" kern="1200" dirty="0" err="1" smtClean="0">
                <a:solidFill>
                  <a:schemeClr val="tx1"/>
                </a:solidFill>
                <a:effectLst/>
                <a:latin typeface="Verdana" pitchFamily="34" charset="0"/>
                <a:ea typeface="Geneva" pitchFamily="29" charset="-128"/>
                <a:cs typeface="Geneva" pitchFamily="29" charset="-128"/>
              </a:rPr>
              <a:t>Trubiano</a:t>
            </a:r>
            <a:r>
              <a:rPr lang="en-US" sz="900" i="1" kern="1200" dirty="0" smtClean="0">
                <a:solidFill>
                  <a:schemeClr val="tx1"/>
                </a:solidFill>
                <a:effectLst/>
                <a:latin typeface="Verdana" pitchFamily="34" charset="0"/>
                <a:ea typeface="Geneva" pitchFamily="29" charset="-128"/>
                <a:cs typeface="Geneva" pitchFamily="29" charset="-128"/>
              </a:rPr>
              <a:t> JA, Phillips EJ. Antibiotic allergy. Lancet (London, England). </a:t>
            </a:r>
            <a:r>
              <a:rPr lang="nl-NL" sz="900" i="1" kern="1200" dirty="0" smtClean="0">
                <a:solidFill>
                  <a:schemeClr val="tx1"/>
                </a:solidFill>
                <a:effectLst/>
                <a:latin typeface="Verdana" pitchFamily="34" charset="0"/>
                <a:ea typeface="Geneva" pitchFamily="29" charset="-128"/>
                <a:cs typeface="Geneva" pitchFamily="29" charset="-128"/>
              </a:rPr>
              <a:t>2019;393(10167):183-98</a:t>
            </a:r>
            <a:endParaRPr lang="nl-NL" sz="900" kern="1200" dirty="0" smtClean="0">
              <a:solidFill>
                <a:schemeClr val="tx1"/>
              </a:solidFill>
              <a:effectLst/>
              <a:latin typeface="Verdana" pitchFamily="34" charset="0"/>
              <a:ea typeface="Geneva" pitchFamily="29" charset="-128"/>
              <a:cs typeface="Geneva" pitchFamily="29" charset="-128"/>
            </a:endParaRPr>
          </a:p>
          <a:p>
            <a:endParaRPr lang="nl-NL" dirty="0"/>
          </a:p>
        </p:txBody>
      </p:sp>
      <p:sp>
        <p:nvSpPr>
          <p:cNvPr id="4" name="Slide Number Placeholder 3"/>
          <p:cNvSpPr>
            <a:spLocks noGrp="1"/>
          </p:cNvSpPr>
          <p:nvPr>
            <p:ph type="sldNum" sz="quarter" idx="10"/>
          </p:nvPr>
        </p:nvSpPr>
        <p:spPr/>
        <p:txBody>
          <a:bodyPr/>
          <a:lstStyle/>
          <a:p>
            <a:pPr>
              <a:defRPr/>
            </a:pPr>
            <a:fld id="{8DE985DC-9A39-4FF1-BA75-85B2BFC0A45A}" type="slidenum">
              <a:rPr lang="nl-NL" smtClean="0"/>
              <a:pPr>
                <a:defRPr/>
              </a:pPr>
              <a:t>10</a:t>
            </a:fld>
            <a:endParaRPr lang="nl-NL"/>
          </a:p>
        </p:txBody>
      </p:sp>
    </p:spTree>
    <p:extLst>
      <p:ext uri="{BB962C8B-B14F-4D97-AF65-F5344CB8AC3E}">
        <p14:creationId xmlns:p14="http://schemas.microsoft.com/office/powerpoint/2010/main" val="14991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900" b="1" kern="1200" dirty="0" smtClean="0">
                <a:solidFill>
                  <a:schemeClr val="tx1"/>
                </a:solidFill>
                <a:effectLst/>
                <a:latin typeface="Verdana" pitchFamily="34" charset="0"/>
                <a:ea typeface="Geneva" pitchFamily="29" charset="-128"/>
                <a:cs typeface="Geneva" pitchFamily="29" charset="-128"/>
              </a:rPr>
              <a:t>Toelichting vraag 1, 2, 3</a:t>
            </a:r>
            <a:r>
              <a:rPr lang="nl-NL" sz="900" kern="1200" dirty="0" smtClean="0">
                <a:solidFill>
                  <a:schemeClr val="tx1"/>
                </a:solidFill>
                <a:effectLst/>
                <a:latin typeface="Verdana" pitchFamily="34" charset="0"/>
                <a:ea typeface="Geneva" pitchFamily="29" charset="-128"/>
                <a:cs typeface="Geneva" pitchFamily="29" charset="-128"/>
              </a:rPr>
              <a:t>: Overgevoeligheidsreacties kunnen onderverdeeld worden in allergische en niet-allergische reacties. Allergische reacties zijn specifieke immunologische reacties op geneesmiddelen. </a:t>
            </a:r>
            <a:r>
              <a:rPr lang="nl-NL" sz="900" u="sng" kern="1200" dirty="0" smtClean="0">
                <a:solidFill>
                  <a:schemeClr val="tx1"/>
                </a:solidFill>
                <a:effectLst/>
                <a:latin typeface="Verdana" pitchFamily="34" charset="0"/>
                <a:ea typeface="Geneva" pitchFamily="29" charset="-128"/>
                <a:cs typeface="Geneva" pitchFamily="29" charset="-128"/>
              </a:rPr>
              <a:t>Gebaseerd op de tijd van optreden van de symptomen</a:t>
            </a:r>
            <a:r>
              <a:rPr lang="nl-NL" sz="900" kern="1200" dirty="0" smtClean="0">
                <a:solidFill>
                  <a:schemeClr val="tx1"/>
                </a:solidFill>
                <a:effectLst/>
                <a:latin typeface="Verdana" pitchFamily="34" charset="0"/>
                <a:ea typeface="Geneva" pitchFamily="29" charset="-128"/>
                <a:cs typeface="Geneva" pitchFamily="29" charset="-128"/>
              </a:rPr>
              <a:t>, classificeert de WAO (World </a:t>
            </a:r>
            <a:r>
              <a:rPr lang="nl-NL" sz="900" kern="1200" dirty="0" err="1" smtClean="0">
                <a:solidFill>
                  <a:schemeClr val="tx1"/>
                </a:solidFill>
                <a:effectLst/>
                <a:latin typeface="Verdana" pitchFamily="34" charset="0"/>
                <a:ea typeface="Geneva" pitchFamily="29" charset="-128"/>
                <a:cs typeface="Geneva" pitchFamily="29" charset="-128"/>
              </a:rPr>
              <a:t>Allergy</a:t>
            </a:r>
            <a:r>
              <a:rPr lang="nl-NL" sz="900" kern="1200" dirty="0" smtClean="0">
                <a:solidFill>
                  <a:schemeClr val="tx1"/>
                </a:solidFill>
                <a:effectLst/>
                <a:latin typeface="Verdana" pitchFamily="34" charset="0"/>
                <a:ea typeface="Geneva" pitchFamily="29" charset="-128"/>
                <a:cs typeface="Geneva" pitchFamily="29" charset="-128"/>
              </a:rPr>
              <a:t> </a:t>
            </a:r>
            <a:r>
              <a:rPr lang="nl-NL" sz="900" kern="1200" dirty="0" err="1" smtClean="0">
                <a:solidFill>
                  <a:schemeClr val="tx1"/>
                </a:solidFill>
                <a:effectLst/>
                <a:latin typeface="Verdana" pitchFamily="34" charset="0"/>
                <a:ea typeface="Geneva" pitchFamily="29" charset="-128"/>
                <a:cs typeface="Geneva" pitchFamily="29" charset="-128"/>
              </a:rPr>
              <a:t>Organization</a:t>
            </a:r>
            <a:r>
              <a:rPr lang="nl-NL" sz="900" kern="1200" dirty="0" smtClean="0">
                <a:solidFill>
                  <a:schemeClr val="tx1"/>
                </a:solidFill>
                <a:effectLst/>
                <a:latin typeface="Verdana" pitchFamily="34" charset="0"/>
                <a:ea typeface="Geneva" pitchFamily="29" charset="-128"/>
                <a:cs typeface="Geneva" pitchFamily="29" charset="-128"/>
              </a:rPr>
              <a:t>) de allergische reacties als onmiddellijke/</a:t>
            </a:r>
            <a:r>
              <a:rPr lang="nl-NL" sz="900" kern="1200" dirty="0" err="1" smtClean="0">
                <a:solidFill>
                  <a:schemeClr val="tx1"/>
                </a:solidFill>
                <a:effectLst/>
                <a:latin typeface="Verdana" pitchFamily="34" charset="0"/>
                <a:ea typeface="Geneva" pitchFamily="29" charset="-128"/>
                <a:cs typeface="Geneva" pitchFamily="29" charset="-128"/>
              </a:rPr>
              <a:t>immediate</a:t>
            </a:r>
            <a:r>
              <a:rPr lang="nl-NL" sz="900" kern="1200" dirty="0" smtClean="0">
                <a:solidFill>
                  <a:schemeClr val="tx1"/>
                </a:solidFill>
                <a:effectLst/>
                <a:latin typeface="Verdana" pitchFamily="34" charset="0"/>
                <a:ea typeface="Geneva" pitchFamily="29" charset="-128"/>
                <a:cs typeface="Geneva" pitchFamily="29" charset="-128"/>
              </a:rPr>
              <a:t> reacties en vertraagde/</a:t>
            </a:r>
            <a:r>
              <a:rPr lang="nl-NL" sz="900" kern="1200" dirty="0" err="1" smtClean="0">
                <a:solidFill>
                  <a:schemeClr val="tx1"/>
                </a:solidFill>
                <a:effectLst/>
                <a:latin typeface="Verdana" pitchFamily="34" charset="0"/>
                <a:ea typeface="Geneva" pitchFamily="29" charset="-128"/>
                <a:cs typeface="Geneva" pitchFamily="29" charset="-128"/>
              </a:rPr>
              <a:t>delayed</a:t>
            </a:r>
            <a:r>
              <a:rPr lang="nl-NL" sz="900" kern="1200" dirty="0" smtClean="0">
                <a:solidFill>
                  <a:schemeClr val="tx1"/>
                </a:solidFill>
                <a:effectLst/>
                <a:latin typeface="Verdana" pitchFamily="34" charset="0"/>
                <a:ea typeface="Geneva" pitchFamily="29" charset="-128"/>
                <a:cs typeface="Geneva" pitchFamily="29" charset="-128"/>
              </a:rPr>
              <a:t> reacties. ‘</a:t>
            </a:r>
            <a:r>
              <a:rPr lang="nl-NL" sz="900" kern="1200" dirty="0" err="1" smtClean="0">
                <a:solidFill>
                  <a:schemeClr val="tx1"/>
                </a:solidFill>
                <a:effectLst/>
                <a:latin typeface="Verdana" pitchFamily="34" charset="0"/>
                <a:ea typeface="Geneva" pitchFamily="29" charset="-128"/>
                <a:cs typeface="Geneva" pitchFamily="29" charset="-128"/>
              </a:rPr>
              <a:t>Immediate</a:t>
            </a:r>
            <a:r>
              <a:rPr lang="nl-NL" sz="900" kern="1200" dirty="0" smtClean="0">
                <a:solidFill>
                  <a:schemeClr val="tx1"/>
                </a:solidFill>
                <a:effectLst/>
                <a:latin typeface="Verdana" pitchFamily="34" charset="0"/>
                <a:ea typeface="Geneva" pitchFamily="29" charset="-128"/>
                <a:cs typeface="Geneva" pitchFamily="29" charset="-128"/>
              </a:rPr>
              <a:t> responses’, ook gekend als type-I overgevoeligheid, ontstaan binnen een uur (</a:t>
            </a:r>
            <a:r>
              <a:rPr lang="nl-NL" sz="900" b="1" kern="1200" dirty="0" smtClean="0">
                <a:solidFill>
                  <a:schemeClr val="tx1"/>
                </a:solidFill>
                <a:effectLst/>
                <a:latin typeface="Verdana" pitchFamily="34" charset="0"/>
                <a:ea typeface="Geneva" pitchFamily="29" charset="-128"/>
                <a:cs typeface="Geneva" pitchFamily="29" charset="-128"/>
              </a:rPr>
              <a:t>tot 6 uur</a:t>
            </a:r>
            <a:r>
              <a:rPr lang="nl-NL" sz="900" kern="1200" dirty="0" smtClean="0">
                <a:solidFill>
                  <a:schemeClr val="tx1"/>
                </a:solidFill>
                <a:effectLst/>
                <a:latin typeface="Verdana" pitchFamily="34" charset="0"/>
                <a:ea typeface="Geneva" pitchFamily="29" charset="-128"/>
                <a:cs typeface="Geneva" pitchFamily="29" charset="-128"/>
              </a:rPr>
              <a:t>) na blootstelling, zijn immunoglobuline-E gemedieerd en hebben als hoofdsymptomen </a:t>
            </a:r>
            <a:r>
              <a:rPr lang="nl-NL" sz="900" u="sng" kern="1200" dirty="0" smtClean="0">
                <a:solidFill>
                  <a:schemeClr val="tx1"/>
                </a:solidFill>
                <a:effectLst/>
                <a:latin typeface="Verdana" pitchFamily="34" charset="0"/>
                <a:ea typeface="Geneva" pitchFamily="29" charset="-128"/>
                <a:cs typeface="Geneva" pitchFamily="29" charset="-128"/>
              </a:rPr>
              <a:t>urticaria</a:t>
            </a:r>
            <a:r>
              <a:rPr lang="nl-NL" sz="900" kern="1200" dirty="0" smtClean="0">
                <a:solidFill>
                  <a:schemeClr val="tx1"/>
                </a:solidFill>
                <a:effectLst/>
                <a:latin typeface="Verdana" pitchFamily="34" charset="0"/>
                <a:ea typeface="Geneva" pitchFamily="29" charset="-128"/>
                <a:cs typeface="Geneva" pitchFamily="29" charset="-128"/>
              </a:rPr>
              <a:t>, angio-oedeem en anafylaxie. ‘</a:t>
            </a:r>
            <a:r>
              <a:rPr lang="nl-NL" sz="900" kern="1200" dirty="0" err="1" smtClean="0">
                <a:solidFill>
                  <a:schemeClr val="tx1"/>
                </a:solidFill>
                <a:effectLst/>
                <a:latin typeface="Verdana" pitchFamily="34" charset="0"/>
                <a:ea typeface="Geneva" pitchFamily="29" charset="-128"/>
                <a:cs typeface="Geneva" pitchFamily="29" charset="-128"/>
              </a:rPr>
              <a:t>Delayed</a:t>
            </a:r>
            <a:r>
              <a:rPr lang="nl-NL" sz="900" kern="1200" dirty="0" smtClean="0">
                <a:solidFill>
                  <a:schemeClr val="tx1"/>
                </a:solidFill>
                <a:effectLst/>
                <a:latin typeface="Verdana" pitchFamily="34" charset="0"/>
                <a:ea typeface="Geneva" pitchFamily="29" charset="-128"/>
                <a:cs typeface="Geneva" pitchFamily="29" charset="-128"/>
              </a:rPr>
              <a:t> responses’, ook gekend als overgevoeligheidstype IV, treden op vanaf zes uur na blootstelling (doorgaan na enkele dagen) en zijn gemedieerd door T-cellen. Het meest voorkomende symptoom is een huidreacties zoals </a:t>
            </a:r>
            <a:r>
              <a:rPr lang="nl-NL" sz="900" u="sng" kern="1200" dirty="0" smtClean="0">
                <a:solidFill>
                  <a:schemeClr val="tx1"/>
                </a:solidFill>
                <a:effectLst/>
                <a:latin typeface="Verdana" pitchFamily="34" charset="0"/>
                <a:ea typeface="Geneva" pitchFamily="29" charset="-128"/>
                <a:cs typeface="Geneva" pitchFamily="29" charset="-128"/>
              </a:rPr>
              <a:t>exantheem</a:t>
            </a:r>
            <a:r>
              <a:rPr lang="nl-NL" sz="900" kern="1200" dirty="0" smtClean="0">
                <a:solidFill>
                  <a:schemeClr val="tx1"/>
                </a:solidFill>
                <a:effectLst/>
                <a:latin typeface="Verdana" pitchFamily="34" charset="0"/>
                <a:ea typeface="Geneva" pitchFamily="29" charset="-128"/>
                <a:cs typeface="Geneva" pitchFamily="29"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900" kern="1200" dirty="0" smtClean="0">
              <a:solidFill>
                <a:schemeClr val="tx1"/>
              </a:solidFill>
              <a:effectLst/>
              <a:latin typeface="Verdana" pitchFamily="34" charset="0"/>
              <a:ea typeface="Geneva" pitchFamily="29" charset="-128"/>
              <a:cs typeface="Geneva" pitchFamily="29"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900" kern="1200" dirty="0" smtClean="0">
                <a:solidFill>
                  <a:schemeClr val="tx1"/>
                </a:solidFill>
                <a:effectLst/>
                <a:latin typeface="Verdana" pitchFamily="34" charset="0"/>
                <a:ea typeface="Geneva" pitchFamily="29" charset="-128"/>
                <a:cs typeface="Geneva" pitchFamily="29" charset="-128"/>
              </a:rPr>
              <a:t>Bron figuur: Bron figuur: </a:t>
            </a:r>
            <a:r>
              <a:rPr lang="en-US" sz="900" i="1" kern="1200" dirty="0" smtClean="0">
                <a:solidFill>
                  <a:schemeClr val="tx1"/>
                </a:solidFill>
                <a:effectLst/>
                <a:latin typeface="Verdana" pitchFamily="34" charset="0"/>
                <a:ea typeface="Geneva" pitchFamily="29" charset="-128"/>
                <a:cs typeface="Geneva" pitchFamily="29" charset="-128"/>
              </a:rPr>
              <a:t>Blumenthal KG, Peter JG, </a:t>
            </a:r>
            <a:r>
              <a:rPr lang="en-US" sz="900" i="1" kern="1200" dirty="0" err="1" smtClean="0">
                <a:solidFill>
                  <a:schemeClr val="tx1"/>
                </a:solidFill>
                <a:effectLst/>
                <a:latin typeface="Verdana" pitchFamily="34" charset="0"/>
                <a:ea typeface="Geneva" pitchFamily="29" charset="-128"/>
                <a:cs typeface="Geneva" pitchFamily="29" charset="-128"/>
              </a:rPr>
              <a:t>Trubiano</a:t>
            </a:r>
            <a:r>
              <a:rPr lang="en-US" sz="900" i="1" kern="1200" dirty="0" smtClean="0">
                <a:solidFill>
                  <a:schemeClr val="tx1"/>
                </a:solidFill>
                <a:effectLst/>
                <a:latin typeface="Verdana" pitchFamily="34" charset="0"/>
                <a:ea typeface="Geneva" pitchFamily="29" charset="-128"/>
                <a:cs typeface="Geneva" pitchFamily="29" charset="-128"/>
              </a:rPr>
              <a:t> JA, Phillips EJ. Antibiotic allergy. Lancet (London, England). </a:t>
            </a:r>
            <a:r>
              <a:rPr lang="nl-NL" sz="900" i="1" kern="1200" dirty="0" smtClean="0">
                <a:solidFill>
                  <a:schemeClr val="tx1"/>
                </a:solidFill>
                <a:effectLst/>
                <a:latin typeface="Verdana" pitchFamily="34" charset="0"/>
                <a:ea typeface="Geneva" pitchFamily="29" charset="-128"/>
                <a:cs typeface="Geneva" pitchFamily="29" charset="-128"/>
              </a:rPr>
              <a:t>2019;393(10167):183-98</a:t>
            </a:r>
            <a:endParaRPr lang="nl-NL" sz="900" kern="1200" dirty="0" smtClean="0">
              <a:solidFill>
                <a:schemeClr val="tx1"/>
              </a:solidFill>
              <a:effectLst/>
              <a:latin typeface="Verdana" pitchFamily="34" charset="0"/>
              <a:ea typeface="Geneva" pitchFamily="29" charset="-128"/>
              <a:cs typeface="Geneva" pitchFamily="29" charset="-128"/>
            </a:endParaRPr>
          </a:p>
          <a:p>
            <a:endParaRPr lang="nl-NL" dirty="0"/>
          </a:p>
        </p:txBody>
      </p:sp>
      <p:sp>
        <p:nvSpPr>
          <p:cNvPr id="4" name="Slide Number Placeholder 3"/>
          <p:cNvSpPr>
            <a:spLocks noGrp="1"/>
          </p:cNvSpPr>
          <p:nvPr>
            <p:ph type="sldNum" sz="quarter" idx="10"/>
          </p:nvPr>
        </p:nvSpPr>
        <p:spPr/>
        <p:txBody>
          <a:bodyPr/>
          <a:lstStyle/>
          <a:p>
            <a:pPr>
              <a:defRPr/>
            </a:pPr>
            <a:fld id="{8DE985DC-9A39-4FF1-BA75-85B2BFC0A45A}" type="slidenum">
              <a:rPr lang="nl-NL" smtClean="0"/>
              <a:pPr>
                <a:defRPr/>
              </a:pPr>
              <a:t>11</a:t>
            </a:fld>
            <a:endParaRPr lang="nl-NL"/>
          </a:p>
        </p:txBody>
      </p:sp>
    </p:spTree>
    <p:extLst>
      <p:ext uri="{BB962C8B-B14F-4D97-AF65-F5344CB8AC3E}">
        <p14:creationId xmlns:p14="http://schemas.microsoft.com/office/powerpoint/2010/main" val="1412364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900" b="1" kern="1200" dirty="0" smtClean="0">
                <a:solidFill>
                  <a:schemeClr val="tx1"/>
                </a:solidFill>
                <a:effectLst/>
                <a:latin typeface="Verdana" pitchFamily="34" charset="0"/>
                <a:ea typeface="Geneva" pitchFamily="29" charset="-128"/>
                <a:cs typeface="Geneva" pitchFamily="29" charset="-128"/>
              </a:rPr>
              <a:t>Antwoord</a:t>
            </a:r>
            <a:r>
              <a:rPr lang="nl-BE" sz="900" kern="1200" dirty="0" smtClean="0">
                <a:solidFill>
                  <a:schemeClr val="tx1"/>
                </a:solidFill>
                <a:effectLst/>
                <a:latin typeface="Verdana" pitchFamily="34" charset="0"/>
                <a:ea typeface="Geneva" pitchFamily="29" charset="-128"/>
                <a:cs typeface="Geneva" pitchFamily="29" charset="-128"/>
              </a:rPr>
              <a:t>: c. 85-90%</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b="1" kern="1200" dirty="0" smtClean="0">
                <a:solidFill>
                  <a:schemeClr val="tx1"/>
                </a:solidFill>
                <a:effectLst/>
                <a:latin typeface="Verdana" pitchFamily="34" charset="0"/>
                <a:ea typeface="Geneva" pitchFamily="29" charset="-128"/>
                <a:cs typeface="Geneva" pitchFamily="29" charset="-128"/>
              </a:rPr>
              <a:t>Toelichting</a:t>
            </a:r>
            <a:r>
              <a:rPr lang="nl-BE" sz="900" kern="1200" dirty="0" smtClean="0">
                <a:solidFill>
                  <a:schemeClr val="tx1"/>
                </a:solidFill>
                <a:effectLst/>
                <a:latin typeface="Verdana" pitchFamily="34" charset="0"/>
                <a:ea typeface="Geneva" pitchFamily="29" charset="-128"/>
                <a:cs typeface="Geneva" pitchFamily="29" charset="-128"/>
              </a:rPr>
              <a:t>: Onderzoek met allergietesten heeft aangetoond dat tot 90% van de huidige antibiotica allergie registraties geen echte, potentieel levensbedreigende, type-I </a:t>
            </a:r>
            <a:r>
              <a:rPr lang="nl-BE" sz="900" kern="1200" dirty="0" err="1" smtClean="0">
                <a:solidFill>
                  <a:schemeClr val="tx1"/>
                </a:solidFill>
                <a:effectLst/>
                <a:latin typeface="Verdana" pitchFamily="34" charset="0"/>
                <a:ea typeface="Geneva" pitchFamily="29" charset="-128"/>
                <a:cs typeface="Geneva" pitchFamily="29" charset="-128"/>
              </a:rPr>
              <a:t>IgE</a:t>
            </a:r>
            <a:r>
              <a:rPr lang="nl-BE" sz="900" kern="1200" dirty="0" smtClean="0">
                <a:solidFill>
                  <a:schemeClr val="tx1"/>
                </a:solidFill>
                <a:effectLst/>
                <a:latin typeface="Verdana" pitchFamily="34" charset="0"/>
                <a:ea typeface="Geneva" pitchFamily="29" charset="-128"/>
                <a:cs typeface="Geneva" pitchFamily="29" charset="-128"/>
              </a:rPr>
              <a:t>-gemedieerde allergie betreft. </a:t>
            </a:r>
            <a:endParaRPr lang="nl-NL" sz="900" kern="1200" dirty="0" smtClean="0">
              <a:solidFill>
                <a:schemeClr val="tx1"/>
              </a:solidFill>
              <a:effectLst/>
              <a:latin typeface="Verdana" pitchFamily="34" charset="0"/>
              <a:ea typeface="Geneva" pitchFamily="29" charset="-128"/>
              <a:cs typeface="Geneva" pitchFamily="29" charset="-128"/>
            </a:endParaRPr>
          </a:p>
          <a:p>
            <a:endParaRPr lang="nl-NL" dirty="0"/>
          </a:p>
        </p:txBody>
      </p:sp>
      <p:sp>
        <p:nvSpPr>
          <p:cNvPr id="4" name="Tijdelijke aanduiding voor dianummer 3"/>
          <p:cNvSpPr>
            <a:spLocks noGrp="1"/>
          </p:cNvSpPr>
          <p:nvPr>
            <p:ph type="sldNum" sz="quarter" idx="10"/>
          </p:nvPr>
        </p:nvSpPr>
        <p:spPr/>
        <p:txBody>
          <a:bodyPr/>
          <a:lstStyle/>
          <a:p>
            <a:pPr>
              <a:defRPr/>
            </a:pPr>
            <a:fld id="{8DE985DC-9A39-4FF1-BA75-85B2BFC0A45A}" type="slidenum">
              <a:rPr lang="nl-NL" smtClean="0"/>
              <a:pPr>
                <a:defRPr/>
              </a:pPr>
              <a:t>12</a:t>
            </a:fld>
            <a:endParaRPr lang="nl-NL"/>
          </a:p>
        </p:txBody>
      </p:sp>
    </p:spTree>
    <p:extLst>
      <p:ext uri="{BB962C8B-B14F-4D97-AF65-F5344CB8AC3E}">
        <p14:creationId xmlns:p14="http://schemas.microsoft.com/office/powerpoint/2010/main" val="1640268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900" b="1" kern="1200" dirty="0" smtClean="0">
                <a:solidFill>
                  <a:schemeClr val="tx1"/>
                </a:solidFill>
                <a:effectLst/>
                <a:latin typeface="Verdana" pitchFamily="34" charset="0"/>
                <a:ea typeface="Geneva" pitchFamily="29" charset="-128"/>
                <a:cs typeface="Geneva" pitchFamily="29" charset="-128"/>
              </a:rPr>
              <a:t>Antwoord</a:t>
            </a:r>
            <a:r>
              <a:rPr lang="nl-BE" sz="900" kern="1200" dirty="0" smtClean="0">
                <a:solidFill>
                  <a:schemeClr val="tx1"/>
                </a:solidFill>
                <a:effectLst/>
                <a:latin typeface="Verdana" pitchFamily="34" charset="0"/>
                <a:ea typeface="Geneva" pitchFamily="29" charset="-128"/>
                <a:cs typeface="Geneva" pitchFamily="29" charset="-128"/>
              </a:rPr>
              <a:t>: d. alle bovenstaande gevolgen </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b="1" kern="1200" dirty="0" smtClean="0">
                <a:solidFill>
                  <a:schemeClr val="tx1"/>
                </a:solidFill>
                <a:effectLst/>
                <a:latin typeface="Verdana" pitchFamily="34" charset="0"/>
                <a:ea typeface="Geneva" pitchFamily="29" charset="-128"/>
                <a:cs typeface="Geneva" pitchFamily="29" charset="-128"/>
              </a:rPr>
              <a:t>Toelichting</a:t>
            </a:r>
            <a:r>
              <a:rPr lang="nl-BE" sz="900" kern="1200" dirty="0" smtClean="0">
                <a:solidFill>
                  <a:schemeClr val="tx1"/>
                </a:solidFill>
                <a:effectLst/>
                <a:latin typeface="Verdana" pitchFamily="34" charset="0"/>
                <a:ea typeface="Geneva" pitchFamily="29" charset="-128"/>
                <a:cs typeface="Geneva" pitchFamily="29" charset="-128"/>
              </a:rPr>
              <a:t>: Bij een patiënt met een geregistreerde antibiotica allergie zal worden uitgeweken naar alternatieve, tweede keus antibiotica. Het vermijden van bepaalde groepen antibiotica heeft negatieve gevolgen. Ten eerste, de patiënt ontvangt niet de optimale behandeling en alternatieve antibiotica kunnen leiden tot meer bijwerkingen of superinfecties. Ten tweede, het gebruik van alternatieve antibiotica draagt bij aan antibiotica resistentie, aangezien de alternatieve antibiotica over het algemeen een breder spectrum hebben. Tenslotte, zorgt dit alles voor hogere gezondheidszorgkosten gezien de hogere aantallen voorschriften voor duurdere alternatieve antibiotica, langere behandelingsduur en hogere hoeveelheid complicaties. </a:t>
            </a:r>
            <a:endParaRPr lang="nl-NL" sz="900" kern="1200" dirty="0" smtClean="0">
              <a:solidFill>
                <a:schemeClr val="tx1"/>
              </a:solidFill>
              <a:effectLst/>
              <a:latin typeface="Verdana" pitchFamily="34" charset="0"/>
              <a:ea typeface="Geneva" pitchFamily="29" charset="-128"/>
              <a:cs typeface="Geneva" pitchFamily="29" charset="-128"/>
            </a:endParaRPr>
          </a:p>
          <a:p>
            <a:endParaRPr lang="nl-NL" dirty="0"/>
          </a:p>
        </p:txBody>
      </p:sp>
      <p:sp>
        <p:nvSpPr>
          <p:cNvPr id="4" name="Tijdelijke aanduiding voor dianummer 3"/>
          <p:cNvSpPr>
            <a:spLocks noGrp="1"/>
          </p:cNvSpPr>
          <p:nvPr>
            <p:ph type="sldNum" sz="quarter" idx="10"/>
          </p:nvPr>
        </p:nvSpPr>
        <p:spPr/>
        <p:txBody>
          <a:bodyPr/>
          <a:lstStyle/>
          <a:p>
            <a:pPr>
              <a:defRPr/>
            </a:pPr>
            <a:fld id="{8DE985DC-9A39-4FF1-BA75-85B2BFC0A45A}" type="slidenum">
              <a:rPr lang="nl-NL" smtClean="0"/>
              <a:pPr>
                <a:defRPr/>
              </a:pPr>
              <a:t>13</a:t>
            </a:fld>
            <a:endParaRPr lang="nl-NL"/>
          </a:p>
        </p:txBody>
      </p:sp>
    </p:spTree>
    <p:extLst>
      <p:ext uri="{BB962C8B-B14F-4D97-AF65-F5344CB8AC3E}">
        <p14:creationId xmlns:p14="http://schemas.microsoft.com/office/powerpoint/2010/main" val="549148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900" b="1" kern="1200" dirty="0" smtClean="0">
                <a:solidFill>
                  <a:schemeClr val="tx1"/>
                </a:solidFill>
                <a:effectLst/>
                <a:latin typeface="Verdana" pitchFamily="34" charset="0"/>
                <a:ea typeface="Geneva" pitchFamily="29" charset="-128"/>
                <a:cs typeface="Geneva" pitchFamily="29" charset="-128"/>
              </a:rPr>
              <a:t>Antwoord</a:t>
            </a:r>
            <a:r>
              <a:rPr lang="nl-BE" sz="900" kern="1200" dirty="0" smtClean="0">
                <a:solidFill>
                  <a:schemeClr val="tx1"/>
                </a:solidFill>
                <a:effectLst/>
                <a:latin typeface="Verdana" pitchFamily="34" charset="0"/>
                <a:ea typeface="Geneva" pitchFamily="29" charset="-128"/>
                <a:cs typeface="Geneva" pitchFamily="29" charset="-128"/>
              </a:rPr>
              <a:t>: </a:t>
            </a:r>
            <a:r>
              <a:rPr lang="nl-NL" sz="900" kern="1200" dirty="0" smtClean="0">
                <a:solidFill>
                  <a:schemeClr val="tx1"/>
                </a:solidFill>
                <a:effectLst/>
                <a:latin typeface="Verdana" pitchFamily="34" charset="0"/>
                <a:ea typeface="Geneva" pitchFamily="29" charset="-128"/>
                <a:cs typeface="Geneva" pitchFamily="29" charset="-128"/>
              </a:rPr>
              <a:t>a. Ja.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BE" sz="900" b="1" kern="1200" dirty="0" smtClean="0">
                <a:solidFill>
                  <a:schemeClr val="tx1"/>
                </a:solidFill>
                <a:effectLst/>
                <a:latin typeface="Verdana" pitchFamily="34" charset="0"/>
                <a:ea typeface="Geneva" pitchFamily="29" charset="-128"/>
                <a:cs typeface="Geneva" pitchFamily="29" charset="-128"/>
              </a:rPr>
              <a:t>Toelichting</a:t>
            </a:r>
            <a:r>
              <a:rPr lang="nl-BE" sz="900" kern="1200" dirty="0" smtClean="0">
                <a:solidFill>
                  <a:schemeClr val="tx1"/>
                </a:solidFill>
                <a:effectLst/>
                <a:latin typeface="Verdana" pitchFamily="34" charset="0"/>
                <a:ea typeface="Geneva" pitchFamily="29" charset="-128"/>
                <a:cs typeface="Geneva" pitchFamily="29" charset="-128"/>
              </a:rPr>
              <a:t>: </a:t>
            </a:r>
            <a:r>
              <a:rPr lang="nl-BE" sz="900" b="1" kern="1200" dirty="0" smtClean="0">
                <a:solidFill>
                  <a:schemeClr val="tx1"/>
                </a:solidFill>
                <a:effectLst/>
                <a:latin typeface="Verdana" pitchFamily="34" charset="0"/>
                <a:ea typeface="Geneva" pitchFamily="29" charset="-128"/>
                <a:cs typeface="Geneva" pitchFamily="29" charset="-128"/>
              </a:rPr>
              <a:t>Toelichting</a:t>
            </a:r>
            <a:r>
              <a:rPr lang="nl-BE" sz="900" kern="1200" dirty="0" smtClean="0">
                <a:solidFill>
                  <a:schemeClr val="tx1"/>
                </a:solidFill>
                <a:effectLst/>
                <a:latin typeface="Verdana" pitchFamily="34" charset="0"/>
                <a:ea typeface="Geneva" pitchFamily="29" charset="-128"/>
                <a:cs typeface="Geneva" pitchFamily="29" charset="-128"/>
              </a:rPr>
              <a:t>: Het is veilig om een antibioticum opnieuw voor te schrijven wanneer er na (onbewuste) re-expositie geen reactie heeft opgetreden. Zeker in het geval van huidreacties, waarbij vaak geen sprake is van een allergische reactie maar een combinatie van infectie gerelateerde factoren en kruisreactie met medicatie inname (denk aan </a:t>
            </a:r>
            <a:r>
              <a:rPr lang="nl-BE" sz="900" kern="1200" dirty="0" err="1" smtClean="0">
                <a:solidFill>
                  <a:schemeClr val="tx1"/>
                </a:solidFill>
                <a:effectLst/>
                <a:latin typeface="Verdana" pitchFamily="34" charset="0"/>
                <a:ea typeface="Geneva" pitchFamily="29" charset="-128"/>
                <a:cs typeface="Geneva" pitchFamily="29" charset="-128"/>
              </a:rPr>
              <a:t>Eppstein</a:t>
            </a:r>
            <a:r>
              <a:rPr lang="nl-BE" sz="900" kern="1200" dirty="0" smtClean="0">
                <a:solidFill>
                  <a:schemeClr val="tx1"/>
                </a:solidFill>
                <a:effectLst/>
                <a:latin typeface="Verdana" pitchFamily="34" charset="0"/>
                <a:ea typeface="Geneva" pitchFamily="29" charset="-128"/>
                <a:cs typeface="Geneva" pitchFamily="29" charset="-128"/>
              </a:rPr>
              <a:t> Barr en antibiotica gebruik als voorbeeld). Ook zijn er aanwijzingen dat een type vier (langzame) allergische reactie, meer dan tien jaar geleden opgetreden kan verdwijnen. Er zijn zelfs studies die aanwijzingen laten zien dat een </a:t>
            </a:r>
            <a:r>
              <a:rPr lang="nl-BE" sz="900" kern="1200" dirty="0" err="1" smtClean="0">
                <a:solidFill>
                  <a:schemeClr val="tx1"/>
                </a:solidFill>
                <a:effectLst/>
                <a:latin typeface="Verdana" pitchFamily="34" charset="0"/>
                <a:ea typeface="Geneva" pitchFamily="29" charset="-128"/>
                <a:cs typeface="Geneva" pitchFamily="29" charset="-128"/>
              </a:rPr>
              <a:t>immediate</a:t>
            </a:r>
            <a:r>
              <a:rPr lang="nl-BE" sz="900" kern="1200" dirty="0" smtClean="0">
                <a:solidFill>
                  <a:schemeClr val="tx1"/>
                </a:solidFill>
                <a:effectLst/>
                <a:latin typeface="Verdana" pitchFamily="34" charset="0"/>
                <a:ea typeface="Geneva" pitchFamily="29" charset="-128"/>
                <a:cs typeface="Geneva" pitchFamily="29" charset="-128"/>
              </a:rPr>
              <a:t> type reactie voor penicillines verdwijnt met de jaren. Studies hebben aan de hand van huidtesten aangetoond dat na 10 jaar bij 80% van de patiënten de reactiviteit is verdwenen. Bij de andere klassen antibiotica is hier minder bekend over, echter reacties tegenover penicillines komen het meeste voor. Het is dus belangrijk om bij de anamnese te vragen en vervolgens te registreren wanneer de reactie heeft plaatsgevonden. </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b="1" kern="1200" dirty="0" smtClean="0">
                <a:solidFill>
                  <a:schemeClr val="tx1"/>
                </a:solidFill>
                <a:effectLst/>
                <a:latin typeface="Verdana" pitchFamily="34" charset="0"/>
                <a:ea typeface="Geneva" pitchFamily="29" charset="-128"/>
                <a:cs typeface="Geneva" pitchFamily="29" charset="-128"/>
              </a:rPr>
              <a:t>Indien een </a:t>
            </a:r>
            <a:r>
              <a:rPr lang="nl-BE" sz="900" b="1" kern="1200" dirty="0" err="1" smtClean="0">
                <a:solidFill>
                  <a:schemeClr val="tx1"/>
                </a:solidFill>
                <a:effectLst/>
                <a:latin typeface="Verdana" pitchFamily="34" charset="0"/>
                <a:ea typeface="Geneva" pitchFamily="29" charset="-128"/>
                <a:cs typeface="Geneva" pitchFamily="29" charset="-128"/>
              </a:rPr>
              <a:t>patient</a:t>
            </a:r>
            <a:r>
              <a:rPr lang="nl-BE" sz="900" b="1" kern="1200" dirty="0" smtClean="0">
                <a:solidFill>
                  <a:schemeClr val="tx1"/>
                </a:solidFill>
                <a:effectLst/>
                <a:latin typeface="Verdana" pitchFamily="34" charset="0"/>
                <a:ea typeface="Geneva" pitchFamily="29" charset="-128"/>
                <a:cs typeface="Geneva" pitchFamily="29" charset="-128"/>
              </a:rPr>
              <a:t> meer dan tien</a:t>
            </a:r>
            <a:r>
              <a:rPr lang="nl-BE" sz="900" b="1" kern="1200" baseline="0" dirty="0" smtClean="0">
                <a:solidFill>
                  <a:schemeClr val="tx1"/>
                </a:solidFill>
                <a:effectLst/>
                <a:latin typeface="Verdana" pitchFamily="34" charset="0"/>
                <a:ea typeface="Geneva" pitchFamily="29" charset="-128"/>
                <a:cs typeface="Geneva" pitchFamily="29" charset="-128"/>
              </a:rPr>
              <a:t> jaar geleden milde klachten heeft gehad, zeker als deze aspecifiek waren is het dus veilig het middel opnieuw te proberen!</a:t>
            </a:r>
            <a:endParaRPr lang="nl-NL" sz="900" b="1" kern="1200" dirty="0" smtClean="0">
              <a:solidFill>
                <a:schemeClr val="tx1"/>
              </a:solidFill>
              <a:effectLst/>
              <a:latin typeface="Verdana" pitchFamily="34" charset="0"/>
              <a:ea typeface="Geneva" pitchFamily="29" charset="-128"/>
              <a:cs typeface="Geneva" pitchFamily="29" charset="-128"/>
            </a:endParaRPr>
          </a:p>
          <a:p>
            <a:endParaRPr lang="nl-NL" dirty="0"/>
          </a:p>
        </p:txBody>
      </p:sp>
      <p:sp>
        <p:nvSpPr>
          <p:cNvPr id="4" name="Tijdelijke aanduiding voor dianummer 3"/>
          <p:cNvSpPr>
            <a:spLocks noGrp="1"/>
          </p:cNvSpPr>
          <p:nvPr>
            <p:ph type="sldNum" sz="quarter" idx="10"/>
          </p:nvPr>
        </p:nvSpPr>
        <p:spPr/>
        <p:txBody>
          <a:bodyPr/>
          <a:lstStyle/>
          <a:p>
            <a:pPr>
              <a:defRPr/>
            </a:pPr>
            <a:fld id="{8DE985DC-9A39-4FF1-BA75-85B2BFC0A45A}" type="slidenum">
              <a:rPr lang="nl-NL" smtClean="0"/>
              <a:pPr>
                <a:defRPr/>
              </a:pPr>
              <a:t>14</a:t>
            </a:fld>
            <a:endParaRPr lang="nl-NL"/>
          </a:p>
        </p:txBody>
      </p:sp>
    </p:spTree>
    <p:extLst>
      <p:ext uri="{BB962C8B-B14F-4D97-AF65-F5344CB8AC3E}">
        <p14:creationId xmlns:p14="http://schemas.microsoft.com/office/powerpoint/2010/main" val="3781591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8DE985DC-9A39-4FF1-BA75-85B2BFC0A45A}" type="slidenum">
              <a:rPr lang="nl-NL" smtClean="0"/>
              <a:pPr>
                <a:defRPr/>
              </a:pPr>
              <a:t>15</a:t>
            </a:fld>
            <a:endParaRPr lang="nl-NL"/>
          </a:p>
        </p:txBody>
      </p:sp>
    </p:spTree>
    <p:extLst>
      <p:ext uri="{BB962C8B-B14F-4D97-AF65-F5344CB8AC3E}">
        <p14:creationId xmlns:p14="http://schemas.microsoft.com/office/powerpoint/2010/main" val="425418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900" b="1" kern="1200" dirty="0" smtClean="0">
                <a:solidFill>
                  <a:schemeClr val="tx1"/>
                </a:solidFill>
                <a:effectLst/>
                <a:latin typeface="Verdana" pitchFamily="34" charset="0"/>
                <a:ea typeface="Geneva" pitchFamily="29" charset="-128"/>
                <a:cs typeface="Geneva" pitchFamily="29" charset="-128"/>
              </a:rPr>
              <a:t>Antwoord</a:t>
            </a:r>
            <a:r>
              <a:rPr lang="nl-BE" sz="900" kern="1200" dirty="0" smtClean="0">
                <a:solidFill>
                  <a:schemeClr val="tx1"/>
                </a:solidFill>
                <a:effectLst/>
                <a:latin typeface="Verdana" pitchFamily="34" charset="0"/>
                <a:ea typeface="Geneva" pitchFamily="29" charset="-128"/>
                <a:cs typeface="Geneva" pitchFamily="29" charset="-128"/>
              </a:rPr>
              <a:t>: b. Binnen de groep van penicillines en cefalosporines kunnen kruisreacties ontstaan door een immunologische reactie tegen de </a:t>
            </a:r>
            <a:r>
              <a:rPr lang="nl-BE" sz="900" kern="1200" dirty="0" err="1" smtClean="0">
                <a:solidFill>
                  <a:schemeClr val="tx1"/>
                </a:solidFill>
                <a:effectLst/>
                <a:latin typeface="Verdana" pitchFamily="34" charset="0"/>
                <a:ea typeface="Geneva" pitchFamily="29" charset="-128"/>
                <a:cs typeface="Geneva" pitchFamily="29" charset="-128"/>
              </a:rPr>
              <a:t>beta-lactam</a:t>
            </a:r>
            <a:r>
              <a:rPr lang="nl-BE" sz="900" kern="1200" dirty="0" smtClean="0">
                <a:solidFill>
                  <a:schemeClr val="tx1"/>
                </a:solidFill>
                <a:effectLst/>
                <a:latin typeface="Verdana" pitchFamily="34" charset="0"/>
                <a:ea typeface="Geneva" pitchFamily="29" charset="-128"/>
                <a:cs typeface="Geneva" pitchFamily="29" charset="-128"/>
              </a:rPr>
              <a:t> ring of tegen een van de zijketens</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b="1" kern="1200" dirty="0" smtClean="0">
                <a:solidFill>
                  <a:schemeClr val="tx1"/>
                </a:solidFill>
                <a:effectLst/>
                <a:latin typeface="Verdana" pitchFamily="34" charset="0"/>
                <a:ea typeface="Geneva" pitchFamily="29" charset="-128"/>
                <a:cs typeface="Geneva" pitchFamily="29" charset="-128"/>
              </a:rPr>
              <a:t>Toelichting</a:t>
            </a:r>
            <a:r>
              <a:rPr lang="nl-BE" sz="900" kern="1200" dirty="0" smtClean="0">
                <a:solidFill>
                  <a:schemeClr val="tx1"/>
                </a:solidFill>
                <a:effectLst/>
                <a:latin typeface="Verdana" pitchFamily="34" charset="0"/>
                <a:ea typeface="Geneva" pitchFamily="29" charset="-128"/>
                <a:cs typeface="Geneva" pitchFamily="29" charset="-128"/>
              </a:rPr>
              <a:t>: Tussen de verschillende klassen van antibiotica bestaat geen kruisovergevoeligheid, binnen de verschillende klassen van antibiotica komt dit wel voor. Voornamelijk bij </a:t>
            </a:r>
            <a:r>
              <a:rPr lang="nl-BE" sz="900" kern="1200" dirty="0" err="1" smtClean="0">
                <a:solidFill>
                  <a:schemeClr val="tx1"/>
                </a:solidFill>
                <a:effectLst/>
                <a:latin typeface="Verdana" pitchFamily="34" charset="0"/>
                <a:ea typeface="Geneva" pitchFamily="29" charset="-128"/>
                <a:cs typeface="Geneva" pitchFamily="29" charset="-128"/>
              </a:rPr>
              <a:t>beta-lactam</a:t>
            </a:r>
            <a:r>
              <a:rPr lang="nl-BE" sz="900" kern="1200" dirty="0" smtClean="0">
                <a:solidFill>
                  <a:schemeClr val="tx1"/>
                </a:solidFill>
                <a:effectLst/>
                <a:latin typeface="Verdana" pitchFamily="34" charset="0"/>
                <a:ea typeface="Geneva" pitchFamily="29" charset="-128"/>
                <a:cs typeface="Geneva" pitchFamily="29" charset="-128"/>
              </a:rPr>
              <a:t> antibiotica werd dit verder onderzocht. De kruisreacties binnen deze groep worden veroorzaakt door immunologische reacties tegen de </a:t>
            </a:r>
            <a:r>
              <a:rPr lang="nl-BE" sz="900" kern="1200" dirty="0" err="1" smtClean="0">
                <a:solidFill>
                  <a:schemeClr val="tx1"/>
                </a:solidFill>
                <a:effectLst/>
                <a:latin typeface="Verdana" pitchFamily="34" charset="0"/>
                <a:ea typeface="Geneva" pitchFamily="29" charset="-128"/>
                <a:cs typeface="Geneva" pitchFamily="29" charset="-128"/>
              </a:rPr>
              <a:t>beta-lactam</a:t>
            </a:r>
            <a:r>
              <a:rPr lang="nl-BE" sz="900" kern="1200" dirty="0" smtClean="0">
                <a:solidFill>
                  <a:schemeClr val="tx1"/>
                </a:solidFill>
                <a:effectLst/>
                <a:latin typeface="Verdana" pitchFamily="34" charset="0"/>
                <a:ea typeface="Geneva" pitchFamily="29" charset="-128"/>
                <a:cs typeface="Geneva" pitchFamily="29" charset="-128"/>
              </a:rPr>
              <a:t> ring of tegen een zijketen. Belangrijk om weten is \ dat recent onderzoek heeft aangetoond dat de frequentie van kruisovergevoeligheid lager is dan voorheen werd ingeschat. </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kern="1200" dirty="0" smtClean="0">
                <a:solidFill>
                  <a:schemeClr val="tx1"/>
                </a:solidFill>
                <a:effectLst/>
                <a:latin typeface="Verdana" pitchFamily="34" charset="0"/>
                <a:ea typeface="Geneva" pitchFamily="29" charset="-128"/>
                <a:cs typeface="Geneva" pitchFamily="29" charset="-128"/>
              </a:rPr>
              <a:t>De kans op kruisovergevoeligheid kan worden ontweken door een cefalosporine toe te dienen die geen overeenkomstige zijketen heeft met de penicilline waarvoor de patiënt een allergie registratie heeft (zie tabel). </a:t>
            </a:r>
            <a:endParaRPr lang="nl-NL" sz="900" kern="1200" dirty="0" smtClean="0">
              <a:solidFill>
                <a:schemeClr val="tx1"/>
              </a:solidFill>
              <a:effectLst/>
              <a:latin typeface="Verdana" pitchFamily="34" charset="0"/>
              <a:ea typeface="Geneva" pitchFamily="29" charset="-128"/>
              <a:cs typeface="Geneva" pitchFamily="29" charset="-128"/>
            </a:endParaRPr>
          </a:p>
          <a:p>
            <a:endParaRPr lang="nl-NL" dirty="0"/>
          </a:p>
        </p:txBody>
      </p:sp>
      <p:sp>
        <p:nvSpPr>
          <p:cNvPr id="4" name="Tijdelijke aanduiding voor dianummer 3"/>
          <p:cNvSpPr>
            <a:spLocks noGrp="1"/>
          </p:cNvSpPr>
          <p:nvPr>
            <p:ph type="sldNum" sz="quarter" idx="10"/>
          </p:nvPr>
        </p:nvSpPr>
        <p:spPr/>
        <p:txBody>
          <a:bodyPr/>
          <a:lstStyle/>
          <a:p>
            <a:pPr>
              <a:defRPr/>
            </a:pPr>
            <a:fld id="{8DE985DC-9A39-4FF1-BA75-85B2BFC0A45A}" type="slidenum">
              <a:rPr lang="nl-NL" smtClean="0"/>
              <a:pPr>
                <a:defRPr/>
              </a:pPr>
              <a:t>16</a:t>
            </a:fld>
            <a:endParaRPr lang="nl-NL"/>
          </a:p>
        </p:txBody>
      </p:sp>
    </p:spTree>
    <p:extLst>
      <p:ext uri="{BB962C8B-B14F-4D97-AF65-F5344CB8AC3E}">
        <p14:creationId xmlns:p14="http://schemas.microsoft.com/office/powerpoint/2010/main" val="1833766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900" b="1" kern="1200" dirty="0" smtClean="0">
                <a:solidFill>
                  <a:schemeClr val="tx1"/>
                </a:solidFill>
                <a:effectLst/>
                <a:latin typeface="Verdana" pitchFamily="34" charset="0"/>
                <a:ea typeface="Geneva" pitchFamily="29" charset="-128"/>
                <a:cs typeface="Geneva" pitchFamily="29" charset="-128"/>
              </a:rPr>
              <a:t>Antwoord</a:t>
            </a:r>
            <a:r>
              <a:rPr lang="nl-BE" sz="900" kern="1200" dirty="0" smtClean="0">
                <a:solidFill>
                  <a:schemeClr val="tx1"/>
                </a:solidFill>
                <a:effectLst/>
                <a:latin typeface="Verdana" pitchFamily="34" charset="0"/>
                <a:ea typeface="Geneva" pitchFamily="29" charset="-128"/>
                <a:cs typeface="Geneva" pitchFamily="29" charset="-128"/>
              </a:rPr>
              <a:t>: a. Het niveau van registreren hangt af van het antibioticum waarbij de reactie is ontstaan en de ernst van de reactie. </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b="1" kern="1200" dirty="0" smtClean="0">
                <a:solidFill>
                  <a:schemeClr val="tx1"/>
                </a:solidFill>
                <a:effectLst/>
                <a:latin typeface="Verdana" pitchFamily="34" charset="0"/>
                <a:ea typeface="Geneva" pitchFamily="29" charset="-128"/>
                <a:cs typeface="Geneva" pitchFamily="29" charset="-128"/>
              </a:rPr>
              <a:t>Toelichting</a:t>
            </a:r>
            <a:r>
              <a:rPr lang="nl-BE" sz="900" kern="1200" dirty="0" smtClean="0">
                <a:solidFill>
                  <a:schemeClr val="tx1"/>
                </a:solidFill>
                <a:effectLst/>
                <a:latin typeface="Verdana" pitchFamily="34" charset="0"/>
                <a:ea typeface="Geneva" pitchFamily="29" charset="-128"/>
                <a:cs typeface="Geneva" pitchFamily="29" charset="-128"/>
              </a:rPr>
              <a:t>: Of een antibiotica allergie op stofnaam of groepsnaam moet worden geregistreerd is afhankelijk van het type reactie. Daarbij is het belangrijk om het onderscheid te maken tussen het type reactie (non-</a:t>
            </a:r>
            <a:r>
              <a:rPr lang="nl-BE" sz="900" kern="1200" dirty="0" err="1" smtClean="0">
                <a:solidFill>
                  <a:schemeClr val="tx1"/>
                </a:solidFill>
                <a:effectLst/>
                <a:latin typeface="Verdana" pitchFamily="34" charset="0"/>
                <a:ea typeface="Geneva" pitchFamily="29" charset="-128"/>
                <a:cs typeface="Geneva" pitchFamily="29" charset="-128"/>
              </a:rPr>
              <a:t>immediate</a:t>
            </a:r>
            <a:r>
              <a:rPr lang="nl-BE" sz="900" kern="1200" dirty="0" smtClean="0">
                <a:solidFill>
                  <a:schemeClr val="tx1"/>
                </a:solidFill>
                <a:effectLst/>
                <a:latin typeface="Verdana" pitchFamily="34" charset="0"/>
                <a:ea typeface="Geneva" pitchFamily="29" charset="-128"/>
                <a:cs typeface="Geneva" pitchFamily="29" charset="-128"/>
              </a:rPr>
              <a:t>, </a:t>
            </a:r>
            <a:r>
              <a:rPr lang="nl-BE" sz="900" kern="1200" dirty="0" err="1" smtClean="0">
                <a:solidFill>
                  <a:schemeClr val="tx1"/>
                </a:solidFill>
                <a:effectLst/>
                <a:latin typeface="Verdana" pitchFamily="34" charset="0"/>
                <a:ea typeface="Geneva" pitchFamily="29" charset="-128"/>
                <a:cs typeface="Geneva" pitchFamily="29" charset="-128"/>
              </a:rPr>
              <a:t>possible</a:t>
            </a:r>
            <a:r>
              <a:rPr lang="nl-BE" sz="900" kern="1200" dirty="0" smtClean="0">
                <a:solidFill>
                  <a:schemeClr val="tx1"/>
                </a:solidFill>
                <a:effectLst/>
                <a:latin typeface="Verdana" pitchFamily="34" charset="0"/>
                <a:ea typeface="Geneva" pitchFamily="29" charset="-128"/>
                <a:cs typeface="Geneva" pitchFamily="29" charset="-128"/>
              </a:rPr>
              <a:t> </a:t>
            </a:r>
            <a:r>
              <a:rPr lang="nl-BE" sz="900" kern="1200" dirty="0" err="1" smtClean="0">
                <a:solidFill>
                  <a:schemeClr val="tx1"/>
                </a:solidFill>
                <a:effectLst/>
                <a:latin typeface="Verdana" pitchFamily="34" charset="0"/>
                <a:ea typeface="Geneva" pitchFamily="29" charset="-128"/>
                <a:cs typeface="Geneva" pitchFamily="29" charset="-128"/>
              </a:rPr>
              <a:t>immedatie</a:t>
            </a:r>
            <a:r>
              <a:rPr lang="nl-BE" sz="900" kern="1200" dirty="0" smtClean="0">
                <a:solidFill>
                  <a:schemeClr val="tx1"/>
                </a:solidFill>
                <a:effectLst/>
                <a:latin typeface="Verdana" pitchFamily="34" charset="0"/>
                <a:ea typeface="Geneva" pitchFamily="29" charset="-128"/>
                <a:cs typeface="Geneva" pitchFamily="29" charset="-128"/>
              </a:rPr>
              <a:t> of bewezen </a:t>
            </a:r>
            <a:r>
              <a:rPr lang="nl-BE" sz="900" kern="1200" dirty="0" err="1" smtClean="0">
                <a:solidFill>
                  <a:schemeClr val="tx1"/>
                </a:solidFill>
                <a:effectLst/>
                <a:latin typeface="Verdana" pitchFamily="34" charset="0"/>
                <a:ea typeface="Geneva" pitchFamily="29" charset="-128"/>
                <a:cs typeface="Geneva" pitchFamily="29" charset="-128"/>
              </a:rPr>
              <a:t>immediate</a:t>
            </a:r>
            <a:r>
              <a:rPr lang="nl-BE" sz="900" kern="1200" dirty="0" smtClean="0">
                <a:solidFill>
                  <a:schemeClr val="tx1"/>
                </a:solidFill>
                <a:effectLst/>
                <a:latin typeface="Verdana" pitchFamily="34" charset="0"/>
                <a:ea typeface="Geneva" pitchFamily="29" charset="-128"/>
                <a:cs typeface="Geneva" pitchFamily="29" charset="-128"/>
              </a:rPr>
              <a:t>: aan de hand van de aard van de klachten en het tijdsbeloop tussen de eerste inname van het antibioticum en de reactie) en de ernst van de reactie. </a:t>
            </a:r>
            <a:endParaRPr lang="nl-NL" sz="900" kern="1200" dirty="0" smtClean="0">
              <a:solidFill>
                <a:schemeClr val="tx1"/>
              </a:solidFill>
              <a:effectLst/>
              <a:latin typeface="Verdana" pitchFamily="34" charset="0"/>
              <a:ea typeface="Geneva" pitchFamily="29" charset="-128"/>
              <a:cs typeface="Geneva" pitchFamily="29" charset="-128"/>
            </a:endParaRPr>
          </a:p>
          <a:p>
            <a:endParaRPr lang="nl-NL" dirty="0"/>
          </a:p>
        </p:txBody>
      </p:sp>
      <p:sp>
        <p:nvSpPr>
          <p:cNvPr id="4" name="Tijdelijke aanduiding voor dianummer 3"/>
          <p:cNvSpPr>
            <a:spLocks noGrp="1"/>
          </p:cNvSpPr>
          <p:nvPr>
            <p:ph type="sldNum" sz="quarter" idx="10"/>
          </p:nvPr>
        </p:nvSpPr>
        <p:spPr/>
        <p:txBody>
          <a:bodyPr/>
          <a:lstStyle/>
          <a:p>
            <a:pPr>
              <a:defRPr/>
            </a:pPr>
            <a:fld id="{8DE985DC-9A39-4FF1-BA75-85B2BFC0A45A}" type="slidenum">
              <a:rPr lang="nl-NL" smtClean="0"/>
              <a:pPr>
                <a:defRPr/>
              </a:pPr>
              <a:t>17</a:t>
            </a:fld>
            <a:endParaRPr lang="nl-NL"/>
          </a:p>
        </p:txBody>
      </p:sp>
    </p:spTree>
    <p:extLst>
      <p:ext uri="{BB962C8B-B14F-4D97-AF65-F5344CB8AC3E}">
        <p14:creationId xmlns:p14="http://schemas.microsoft.com/office/powerpoint/2010/main" val="4227105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900" b="1" kern="1200" dirty="0" smtClean="0">
                <a:solidFill>
                  <a:schemeClr val="tx1"/>
                </a:solidFill>
                <a:effectLst/>
                <a:latin typeface="Verdana" pitchFamily="34" charset="0"/>
                <a:ea typeface="Geneva" pitchFamily="29" charset="-128"/>
                <a:cs typeface="Geneva" pitchFamily="29" charset="-128"/>
              </a:rPr>
              <a:t>Antwoord</a:t>
            </a:r>
            <a:r>
              <a:rPr lang="nl-BE" sz="900" kern="1200" dirty="0" smtClean="0">
                <a:solidFill>
                  <a:schemeClr val="tx1"/>
                </a:solidFill>
                <a:effectLst/>
                <a:latin typeface="Verdana" pitchFamily="34" charset="0"/>
                <a:ea typeface="Geneva" pitchFamily="29" charset="-128"/>
                <a:cs typeface="Geneva" pitchFamily="29" charset="-128"/>
              </a:rPr>
              <a:t>: Alle antibiotica kunnen een reactie uitlokken</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b="1" kern="1200" dirty="0" smtClean="0">
                <a:solidFill>
                  <a:schemeClr val="tx1"/>
                </a:solidFill>
                <a:effectLst/>
                <a:latin typeface="Verdana" pitchFamily="34" charset="0"/>
                <a:ea typeface="Geneva" pitchFamily="29" charset="-128"/>
                <a:cs typeface="Geneva" pitchFamily="29" charset="-128"/>
              </a:rPr>
              <a:t>Toelichting</a:t>
            </a:r>
            <a:r>
              <a:rPr lang="nl-BE" sz="900" kern="1200" dirty="0" smtClean="0">
                <a:solidFill>
                  <a:schemeClr val="tx1"/>
                </a:solidFill>
                <a:effectLst/>
                <a:latin typeface="Verdana" pitchFamily="34" charset="0"/>
                <a:ea typeface="Geneva" pitchFamily="29" charset="-128"/>
                <a:cs typeface="Geneva" pitchFamily="29" charset="-128"/>
              </a:rPr>
              <a:t>: Literatuur toont aan dat alle type antibiotica een type allergische reactie kunnen uitlokken (type-I en/of type IV). De meeste reacties worden veroorzaakt door penicillines en andere </a:t>
            </a:r>
            <a:r>
              <a:rPr lang="nl-BE" sz="900" kern="1200" dirty="0" err="1" smtClean="0">
                <a:solidFill>
                  <a:schemeClr val="tx1"/>
                </a:solidFill>
                <a:effectLst/>
                <a:latin typeface="Verdana" pitchFamily="34" charset="0"/>
                <a:ea typeface="Geneva" pitchFamily="29" charset="-128"/>
                <a:cs typeface="Geneva" pitchFamily="29" charset="-128"/>
              </a:rPr>
              <a:t>beta-lactam</a:t>
            </a:r>
            <a:r>
              <a:rPr lang="nl-BE" sz="900" kern="1200" dirty="0" smtClean="0">
                <a:solidFill>
                  <a:schemeClr val="tx1"/>
                </a:solidFill>
                <a:effectLst/>
                <a:latin typeface="Verdana" pitchFamily="34" charset="0"/>
                <a:ea typeface="Geneva" pitchFamily="29" charset="-128"/>
                <a:cs typeface="Geneva" pitchFamily="29" charset="-128"/>
              </a:rPr>
              <a:t> antibiotica. </a:t>
            </a:r>
            <a:endParaRPr lang="nl-NL" sz="900" kern="1200" dirty="0" smtClean="0">
              <a:solidFill>
                <a:schemeClr val="tx1"/>
              </a:solidFill>
              <a:effectLst/>
              <a:latin typeface="Verdana" pitchFamily="34" charset="0"/>
              <a:ea typeface="Geneva" pitchFamily="29" charset="-128"/>
              <a:cs typeface="Geneva" pitchFamily="29" charset="-128"/>
            </a:endParaRPr>
          </a:p>
          <a:p>
            <a:endParaRPr lang="nl-NL" dirty="0"/>
          </a:p>
        </p:txBody>
      </p:sp>
      <p:sp>
        <p:nvSpPr>
          <p:cNvPr id="4" name="Tijdelijke aanduiding voor dianummer 3"/>
          <p:cNvSpPr>
            <a:spLocks noGrp="1"/>
          </p:cNvSpPr>
          <p:nvPr>
            <p:ph type="sldNum" sz="quarter" idx="10"/>
          </p:nvPr>
        </p:nvSpPr>
        <p:spPr/>
        <p:txBody>
          <a:bodyPr/>
          <a:lstStyle/>
          <a:p>
            <a:pPr>
              <a:defRPr/>
            </a:pPr>
            <a:fld id="{8DE985DC-9A39-4FF1-BA75-85B2BFC0A45A}" type="slidenum">
              <a:rPr lang="nl-NL" smtClean="0"/>
              <a:pPr>
                <a:defRPr/>
              </a:pPr>
              <a:t>18</a:t>
            </a:fld>
            <a:endParaRPr lang="nl-NL"/>
          </a:p>
        </p:txBody>
      </p:sp>
    </p:spTree>
    <p:extLst>
      <p:ext uri="{BB962C8B-B14F-4D97-AF65-F5344CB8AC3E}">
        <p14:creationId xmlns:p14="http://schemas.microsoft.com/office/powerpoint/2010/main" val="1643392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900" b="1" kern="1200" dirty="0" smtClean="0">
                <a:solidFill>
                  <a:schemeClr val="tx1"/>
                </a:solidFill>
                <a:effectLst/>
                <a:latin typeface="Verdana" pitchFamily="34" charset="0"/>
                <a:ea typeface="Geneva" pitchFamily="29" charset="-128"/>
                <a:cs typeface="Geneva" pitchFamily="29" charset="-128"/>
              </a:rPr>
              <a:t>Antwoord</a:t>
            </a:r>
            <a:r>
              <a:rPr lang="nl-BE" sz="900" kern="1200" dirty="0" smtClean="0">
                <a:solidFill>
                  <a:schemeClr val="tx1"/>
                </a:solidFill>
                <a:effectLst/>
                <a:latin typeface="Verdana" pitchFamily="34" charset="0"/>
                <a:ea typeface="Geneva" pitchFamily="29" charset="-128"/>
                <a:cs typeface="Geneva" pitchFamily="29" charset="-128"/>
              </a:rPr>
              <a:t>: c. Bij kinderen is het type test afhankelijk van de symptomen van de doorgemaakte reactie op het antibioticum. </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b="1" kern="1200" dirty="0" smtClean="0">
                <a:solidFill>
                  <a:schemeClr val="tx1"/>
                </a:solidFill>
                <a:effectLst/>
                <a:latin typeface="Verdana" pitchFamily="34" charset="0"/>
                <a:ea typeface="Geneva" pitchFamily="29" charset="-128"/>
                <a:cs typeface="Geneva" pitchFamily="29" charset="-128"/>
              </a:rPr>
              <a:t>Toelichting</a:t>
            </a:r>
            <a:r>
              <a:rPr lang="nl-BE" sz="900" kern="1200" dirty="0" smtClean="0">
                <a:solidFill>
                  <a:schemeClr val="tx1"/>
                </a:solidFill>
                <a:effectLst/>
                <a:latin typeface="Verdana" pitchFamily="34" charset="0"/>
                <a:ea typeface="Geneva" pitchFamily="29" charset="-128"/>
                <a:cs typeface="Geneva" pitchFamily="29" charset="-128"/>
              </a:rPr>
              <a:t>: Onderzoek bij volwassenen beschrijft dat een type-I reactie kan worden aangetoond aan de hand van een huidpriktest of een intracutane test, en dat een type-IV reactie kan worden aangetoond met een </a:t>
            </a:r>
            <a:r>
              <a:rPr lang="nl-BE" sz="900" kern="1200" dirty="0" err="1" smtClean="0">
                <a:solidFill>
                  <a:schemeClr val="tx1"/>
                </a:solidFill>
                <a:effectLst/>
                <a:latin typeface="Verdana" pitchFamily="34" charset="0"/>
                <a:ea typeface="Geneva" pitchFamily="29" charset="-128"/>
                <a:cs typeface="Geneva" pitchFamily="29" charset="-128"/>
              </a:rPr>
              <a:t>epicutane</a:t>
            </a:r>
            <a:r>
              <a:rPr lang="nl-BE" sz="900" kern="1200" dirty="0" smtClean="0">
                <a:solidFill>
                  <a:schemeClr val="tx1"/>
                </a:solidFill>
                <a:effectLst/>
                <a:latin typeface="Verdana" pitchFamily="34" charset="0"/>
                <a:ea typeface="Geneva" pitchFamily="29" charset="-128"/>
                <a:cs typeface="Geneva" pitchFamily="29" charset="-128"/>
              </a:rPr>
              <a:t> test Bij negatieve huidtesten, en uitsluitend in het geval van niet ernstige reacties, wordt er onder supervisie een ‘</a:t>
            </a:r>
            <a:r>
              <a:rPr lang="nl-BE" sz="900" kern="1200" dirty="0" err="1" smtClean="0">
                <a:solidFill>
                  <a:schemeClr val="tx1"/>
                </a:solidFill>
                <a:effectLst/>
                <a:latin typeface="Verdana" pitchFamily="34" charset="0"/>
                <a:ea typeface="Geneva" pitchFamily="29" charset="-128"/>
                <a:cs typeface="Geneva" pitchFamily="29" charset="-128"/>
              </a:rPr>
              <a:t>oral</a:t>
            </a:r>
            <a:r>
              <a:rPr lang="nl-BE" sz="900" kern="1200" dirty="0" smtClean="0">
                <a:solidFill>
                  <a:schemeClr val="tx1"/>
                </a:solidFill>
                <a:effectLst/>
                <a:latin typeface="Verdana" pitchFamily="34" charset="0"/>
                <a:ea typeface="Geneva" pitchFamily="29" charset="-128"/>
                <a:cs typeface="Geneva" pitchFamily="29" charset="-128"/>
              </a:rPr>
              <a:t> drug </a:t>
            </a:r>
            <a:r>
              <a:rPr lang="nl-BE" sz="900" kern="1200" dirty="0" err="1" smtClean="0">
                <a:solidFill>
                  <a:schemeClr val="tx1"/>
                </a:solidFill>
                <a:effectLst/>
                <a:latin typeface="Verdana" pitchFamily="34" charset="0"/>
                <a:ea typeface="Geneva" pitchFamily="29" charset="-128"/>
                <a:cs typeface="Geneva" pitchFamily="29" charset="-128"/>
              </a:rPr>
              <a:t>challenge</a:t>
            </a:r>
            <a:r>
              <a:rPr lang="nl-BE" sz="900" kern="1200" dirty="0" smtClean="0">
                <a:solidFill>
                  <a:schemeClr val="tx1"/>
                </a:solidFill>
                <a:effectLst/>
                <a:latin typeface="Verdana" pitchFamily="34" charset="0"/>
                <a:ea typeface="Geneva" pitchFamily="29" charset="-128"/>
                <a:cs typeface="Geneva" pitchFamily="29" charset="-128"/>
              </a:rPr>
              <a:t>’ uitgevoerd.</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kern="1200" dirty="0" smtClean="0">
                <a:solidFill>
                  <a:schemeClr val="tx1"/>
                </a:solidFill>
                <a:effectLst/>
                <a:latin typeface="Verdana" pitchFamily="34" charset="0"/>
                <a:ea typeface="Geneva" pitchFamily="29" charset="-128"/>
                <a:cs typeface="Geneva" pitchFamily="29" charset="-128"/>
              </a:rPr>
              <a:t>Het testen van antibiotica allergieën bij kinderen is verschillend en is afhankelijk van de symptomen. Bij lichte klachten, zoals hoofdpijn, misselijkheid, braken, jeuk, of in het geval de familiale voorgeschiedenis positief is, zal men een ‘</a:t>
            </a:r>
            <a:r>
              <a:rPr lang="nl-BE" sz="900" kern="1200" dirty="0" err="1" smtClean="0">
                <a:solidFill>
                  <a:schemeClr val="tx1"/>
                </a:solidFill>
                <a:effectLst/>
                <a:latin typeface="Verdana" pitchFamily="34" charset="0"/>
                <a:ea typeface="Geneva" pitchFamily="29" charset="-128"/>
                <a:cs typeface="Geneva" pitchFamily="29" charset="-128"/>
              </a:rPr>
              <a:t>oral</a:t>
            </a:r>
            <a:r>
              <a:rPr lang="nl-BE" sz="900" kern="1200" dirty="0" smtClean="0">
                <a:solidFill>
                  <a:schemeClr val="tx1"/>
                </a:solidFill>
                <a:effectLst/>
                <a:latin typeface="Verdana" pitchFamily="34" charset="0"/>
                <a:ea typeface="Geneva" pitchFamily="29" charset="-128"/>
                <a:cs typeface="Geneva" pitchFamily="29" charset="-128"/>
              </a:rPr>
              <a:t> drug </a:t>
            </a:r>
            <a:r>
              <a:rPr lang="nl-BE" sz="900" kern="1200" dirty="0" err="1" smtClean="0">
                <a:solidFill>
                  <a:schemeClr val="tx1"/>
                </a:solidFill>
                <a:effectLst/>
                <a:latin typeface="Verdana" pitchFamily="34" charset="0"/>
                <a:ea typeface="Geneva" pitchFamily="29" charset="-128"/>
                <a:cs typeface="Geneva" pitchFamily="29" charset="-128"/>
              </a:rPr>
              <a:t>challenge</a:t>
            </a:r>
            <a:r>
              <a:rPr lang="nl-BE" sz="900" kern="1200" dirty="0" smtClean="0">
                <a:solidFill>
                  <a:schemeClr val="tx1"/>
                </a:solidFill>
                <a:effectLst/>
                <a:latin typeface="Verdana" pitchFamily="34" charset="0"/>
                <a:ea typeface="Geneva" pitchFamily="29" charset="-128"/>
                <a:cs typeface="Geneva" pitchFamily="29" charset="-128"/>
              </a:rPr>
              <a:t>’ uitvoeren onder toezicht. Bij matige tot ernstige klachten, zoals jeuk, urticaria, </a:t>
            </a:r>
            <a:r>
              <a:rPr lang="nl-BE" sz="900" kern="1200" dirty="0" err="1" smtClean="0">
                <a:solidFill>
                  <a:schemeClr val="tx1"/>
                </a:solidFill>
                <a:effectLst/>
                <a:latin typeface="Verdana" pitchFamily="34" charset="0"/>
                <a:ea typeface="Geneva" pitchFamily="29" charset="-128"/>
                <a:cs typeface="Geneva" pitchFamily="29" charset="-128"/>
              </a:rPr>
              <a:t>rash</a:t>
            </a:r>
            <a:r>
              <a:rPr lang="nl-BE" sz="900" kern="1200" dirty="0" smtClean="0">
                <a:solidFill>
                  <a:schemeClr val="tx1"/>
                </a:solidFill>
                <a:effectLst/>
                <a:latin typeface="Verdana" pitchFamily="34" charset="0"/>
                <a:ea typeface="Geneva" pitchFamily="29" charset="-128"/>
                <a:cs typeface="Geneva" pitchFamily="29" charset="-128"/>
              </a:rPr>
              <a:t>, angio-oedeem of dyspneu, wordt een intracutane huidtest uitgevoerd. </a:t>
            </a:r>
            <a:endParaRPr lang="nl-NL" sz="900" kern="1200" dirty="0" smtClean="0">
              <a:solidFill>
                <a:schemeClr val="tx1"/>
              </a:solidFill>
              <a:effectLst/>
              <a:latin typeface="Verdana" pitchFamily="34" charset="0"/>
              <a:ea typeface="Geneva" pitchFamily="29" charset="-128"/>
              <a:cs typeface="Geneva" pitchFamily="29" charset="-128"/>
            </a:endParaRPr>
          </a:p>
          <a:p>
            <a:endParaRPr lang="nl-NL" dirty="0"/>
          </a:p>
        </p:txBody>
      </p:sp>
      <p:sp>
        <p:nvSpPr>
          <p:cNvPr id="4" name="Tijdelijke aanduiding voor dianummer 3"/>
          <p:cNvSpPr>
            <a:spLocks noGrp="1"/>
          </p:cNvSpPr>
          <p:nvPr>
            <p:ph type="sldNum" sz="quarter" idx="10"/>
          </p:nvPr>
        </p:nvSpPr>
        <p:spPr/>
        <p:txBody>
          <a:bodyPr/>
          <a:lstStyle/>
          <a:p>
            <a:pPr>
              <a:defRPr/>
            </a:pPr>
            <a:fld id="{8DE985DC-9A39-4FF1-BA75-85B2BFC0A45A}" type="slidenum">
              <a:rPr lang="nl-NL" smtClean="0"/>
              <a:pPr>
                <a:defRPr/>
              </a:pPr>
              <a:t>19</a:t>
            </a:fld>
            <a:endParaRPr lang="nl-NL"/>
          </a:p>
        </p:txBody>
      </p:sp>
    </p:spTree>
    <p:extLst>
      <p:ext uri="{BB962C8B-B14F-4D97-AF65-F5344CB8AC3E}">
        <p14:creationId xmlns:p14="http://schemas.microsoft.com/office/powerpoint/2010/main" val="372605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ea typeface="Geneva" pitchFamily="-108"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900" b="1" kern="1200" dirty="0" smtClean="0">
                <a:solidFill>
                  <a:schemeClr val="tx1"/>
                </a:solidFill>
                <a:effectLst/>
                <a:latin typeface="Verdana" pitchFamily="34" charset="0"/>
                <a:ea typeface="Geneva" pitchFamily="29" charset="-128"/>
                <a:cs typeface="Geneva" pitchFamily="29" charset="-128"/>
              </a:rPr>
              <a:t>Antwoord</a:t>
            </a:r>
            <a:r>
              <a:rPr lang="nl-BE" sz="900" kern="1200" dirty="0" smtClean="0">
                <a:solidFill>
                  <a:schemeClr val="tx1"/>
                </a:solidFill>
                <a:effectLst/>
                <a:latin typeface="Verdana" pitchFamily="34" charset="0"/>
                <a:ea typeface="Geneva" pitchFamily="29" charset="-128"/>
                <a:cs typeface="Geneva" pitchFamily="29" charset="-128"/>
              </a:rPr>
              <a:t>: c. Bij kinderen is het type test afhankelijk van de symptomen van de doorgemaakte reactie op het antibioticum. </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b="1" kern="1200" dirty="0" smtClean="0">
                <a:solidFill>
                  <a:schemeClr val="tx1"/>
                </a:solidFill>
                <a:effectLst/>
                <a:latin typeface="Verdana" pitchFamily="34" charset="0"/>
                <a:ea typeface="Geneva" pitchFamily="29" charset="-128"/>
                <a:cs typeface="Geneva" pitchFamily="29" charset="-128"/>
              </a:rPr>
              <a:t>Toelichting</a:t>
            </a:r>
            <a:r>
              <a:rPr lang="nl-BE" sz="900" kern="1200" dirty="0" smtClean="0">
                <a:solidFill>
                  <a:schemeClr val="tx1"/>
                </a:solidFill>
                <a:effectLst/>
                <a:latin typeface="Verdana" pitchFamily="34" charset="0"/>
                <a:ea typeface="Geneva" pitchFamily="29" charset="-128"/>
                <a:cs typeface="Geneva" pitchFamily="29" charset="-128"/>
              </a:rPr>
              <a:t>: Onderzoek bij volwassenen beschrijft dat een type-I reactie kan worden aangetoond aan de hand van een huidpriktest of een intracutane test, en dat een type-IV reactie kan worden aangetoond met een </a:t>
            </a:r>
            <a:r>
              <a:rPr lang="nl-BE" sz="900" kern="1200" dirty="0" err="1" smtClean="0">
                <a:solidFill>
                  <a:schemeClr val="tx1"/>
                </a:solidFill>
                <a:effectLst/>
                <a:latin typeface="Verdana" pitchFamily="34" charset="0"/>
                <a:ea typeface="Geneva" pitchFamily="29" charset="-128"/>
                <a:cs typeface="Geneva" pitchFamily="29" charset="-128"/>
              </a:rPr>
              <a:t>epicutane</a:t>
            </a:r>
            <a:r>
              <a:rPr lang="nl-BE" sz="900" kern="1200" dirty="0" smtClean="0">
                <a:solidFill>
                  <a:schemeClr val="tx1"/>
                </a:solidFill>
                <a:effectLst/>
                <a:latin typeface="Verdana" pitchFamily="34" charset="0"/>
                <a:ea typeface="Geneva" pitchFamily="29" charset="-128"/>
                <a:cs typeface="Geneva" pitchFamily="29" charset="-128"/>
              </a:rPr>
              <a:t> test Bij negatieve huidtesten, en uitsluitend in het geval van niet ernstige reacties, wordt er onder supervisie een ‘</a:t>
            </a:r>
            <a:r>
              <a:rPr lang="nl-BE" sz="900" kern="1200" dirty="0" err="1" smtClean="0">
                <a:solidFill>
                  <a:schemeClr val="tx1"/>
                </a:solidFill>
                <a:effectLst/>
                <a:latin typeface="Verdana" pitchFamily="34" charset="0"/>
                <a:ea typeface="Geneva" pitchFamily="29" charset="-128"/>
                <a:cs typeface="Geneva" pitchFamily="29" charset="-128"/>
              </a:rPr>
              <a:t>oral</a:t>
            </a:r>
            <a:r>
              <a:rPr lang="nl-BE" sz="900" kern="1200" dirty="0" smtClean="0">
                <a:solidFill>
                  <a:schemeClr val="tx1"/>
                </a:solidFill>
                <a:effectLst/>
                <a:latin typeface="Verdana" pitchFamily="34" charset="0"/>
                <a:ea typeface="Geneva" pitchFamily="29" charset="-128"/>
                <a:cs typeface="Geneva" pitchFamily="29" charset="-128"/>
              </a:rPr>
              <a:t> drug </a:t>
            </a:r>
            <a:r>
              <a:rPr lang="nl-BE" sz="900" kern="1200" dirty="0" err="1" smtClean="0">
                <a:solidFill>
                  <a:schemeClr val="tx1"/>
                </a:solidFill>
                <a:effectLst/>
                <a:latin typeface="Verdana" pitchFamily="34" charset="0"/>
                <a:ea typeface="Geneva" pitchFamily="29" charset="-128"/>
                <a:cs typeface="Geneva" pitchFamily="29" charset="-128"/>
              </a:rPr>
              <a:t>challenge</a:t>
            </a:r>
            <a:r>
              <a:rPr lang="nl-BE" sz="900" kern="1200" dirty="0" smtClean="0">
                <a:solidFill>
                  <a:schemeClr val="tx1"/>
                </a:solidFill>
                <a:effectLst/>
                <a:latin typeface="Verdana" pitchFamily="34" charset="0"/>
                <a:ea typeface="Geneva" pitchFamily="29" charset="-128"/>
                <a:cs typeface="Geneva" pitchFamily="29" charset="-128"/>
              </a:rPr>
              <a:t>’ uitgevoerd.</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kern="1200" dirty="0" smtClean="0">
                <a:solidFill>
                  <a:schemeClr val="tx1"/>
                </a:solidFill>
                <a:effectLst/>
                <a:latin typeface="Verdana" pitchFamily="34" charset="0"/>
                <a:ea typeface="Geneva" pitchFamily="29" charset="-128"/>
                <a:cs typeface="Geneva" pitchFamily="29" charset="-128"/>
              </a:rPr>
              <a:t>Het testen van antibiotica allergieën bij kinderen is verschillend en is afhankelijk van de symptomen. Bij lichte klachten, zoals hoofdpijn, misselijkheid, braken, jeuk, of in het geval de familiale voorgeschiedenis positief is, zal men een ‘</a:t>
            </a:r>
            <a:r>
              <a:rPr lang="nl-BE" sz="900" kern="1200" dirty="0" err="1" smtClean="0">
                <a:solidFill>
                  <a:schemeClr val="tx1"/>
                </a:solidFill>
                <a:effectLst/>
                <a:latin typeface="Verdana" pitchFamily="34" charset="0"/>
                <a:ea typeface="Geneva" pitchFamily="29" charset="-128"/>
                <a:cs typeface="Geneva" pitchFamily="29" charset="-128"/>
              </a:rPr>
              <a:t>oral</a:t>
            </a:r>
            <a:r>
              <a:rPr lang="nl-BE" sz="900" kern="1200" dirty="0" smtClean="0">
                <a:solidFill>
                  <a:schemeClr val="tx1"/>
                </a:solidFill>
                <a:effectLst/>
                <a:latin typeface="Verdana" pitchFamily="34" charset="0"/>
                <a:ea typeface="Geneva" pitchFamily="29" charset="-128"/>
                <a:cs typeface="Geneva" pitchFamily="29" charset="-128"/>
              </a:rPr>
              <a:t> drug </a:t>
            </a:r>
            <a:r>
              <a:rPr lang="nl-BE" sz="900" kern="1200" dirty="0" err="1" smtClean="0">
                <a:solidFill>
                  <a:schemeClr val="tx1"/>
                </a:solidFill>
                <a:effectLst/>
                <a:latin typeface="Verdana" pitchFamily="34" charset="0"/>
                <a:ea typeface="Geneva" pitchFamily="29" charset="-128"/>
                <a:cs typeface="Geneva" pitchFamily="29" charset="-128"/>
              </a:rPr>
              <a:t>challenge</a:t>
            </a:r>
            <a:r>
              <a:rPr lang="nl-BE" sz="900" kern="1200" dirty="0" smtClean="0">
                <a:solidFill>
                  <a:schemeClr val="tx1"/>
                </a:solidFill>
                <a:effectLst/>
                <a:latin typeface="Verdana" pitchFamily="34" charset="0"/>
                <a:ea typeface="Geneva" pitchFamily="29" charset="-128"/>
                <a:cs typeface="Geneva" pitchFamily="29" charset="-128"/>
              </a:rPr>
              <a:t>’ uitvoeren onder toezicht. Bij matige tot ernstige klachten, zoals jeuk, urticaria, </a:t>
            </a:r>
            <a:r>
              <a:rPr lang="nl-BE" sz="900" kern="1200" dirty="0" err="1" smtClean="0">
                <a:solidFill>
                  <a:schemeClr val="tx1"/>
                </a:solidFill>
                <a:effectLst/>
                <a:latin typeface="Verdana" pitchFamily="34" charset="0"/>
                <a:ea typeface="Geneva" pitchFamily="29" charset="-128"/>
                <a:cs typeface="Geneva" pitchFamily="29" charset="-128"/>
              </a:rPr>
              <a:t>rash</a:t>
            </a:r>
            <a:r>
              <a:rPr lang="nl-BE" sz="900" kern="1200" dirty="0" smtClean="0">
                <a:solidFill>
                  <a:schemeClr val="tx1"/>
                </a:solidFill>
                <a:effectLst/>
                <a:latin typeface="Verdana" pitchFamily="34" charset="0"/>
                <a:ea typeface="Geneva" pitchFamily="29" charset="-128"/>
                <a:cs typeface="Geneva" pitchFamily="29" charset="-128"/>
              </a:rPr>
              <a:t>, angio-oedeem of dyspneu, wordt een intracutane huidtest uitgevoerd. </a:t>
            </a:r>
            <a:endParaRPr lang="nl-NL" sz="900" kern="1200" dirty="0" smtClean="0">
              <a:solidFill>
                <a:schemeClr val="tx1"/>
              </a:solidFill>
              <a:effectLst/>
              <a:latin typeface="Verdana" pitchFamily="34" charset="0"/>
              <a:ea typeface="Geneva" pitchFamily="29" charset="-128"/>
              <a:cs typeface="Geneva" pitchFamily="29" charset="-128"/>
            </a:endParaRPr>
          </a:p>
          <a:p>
            <a:endParaRPr lang="nl-NL" dirty="0"/>
          </a:p>
        </p:txBody>
      </p:sp>
      <p:sp>
        <p:nvSpPr>
          <p:cNvPr id="4" name="Tijdelijke aanduiding voor dianummer 3"/>
          <p:cNvSpPr>
            <a:spLocks noGrp="1"/>
          </p:cNvSpPr>
          <p:nvPr>
            <p:ph type="sldNum" sz="quarter" idx="10"/>
          </p:nvPr>
        </p:nvSpPr>
        <p:spPr/>
        <p:txBody>
          <a:bodyPr/>
          <a:lstStyle/>
          <a:p>
            <a:pPr>
              <a:defRPr/>
            </a:pPr>
            <a:fld id="{8DE985DC-9A39-4FF1-BA75-85B2BFC0A45A}" type="slidenum">
              <a:rPr lang="nl-NL" smtClean="0"/>
              <a:pPr>
                <a:defRPr/>
              </a:pPr>
              <a:t>20</a:t>
            </a:fld>
            <a:endParaRPr lang="nl-NL"/>
          </a:p>
        </p:txBody>
      </p:sp>
    </p:spTree>
    <p:extLst>
      <p:ext uri="{BB962C8B-B14F-4D97-AF65-F5344CB8AC3E}">
        <p14:creationId xmlns:p14="http://schemas.microsoft.com/office/powerpoint/2010/main" val="1985482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a:ln/>
        </p:spPr>
      </p:sp>
      <p:sp>
        <p:nvSpPr>
          <p:cNvPr id="4915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latin typeface="Times" pitchFamily="-108" charset="0"/>
                <a:ea typeface="Geneva" pitchFamily="-108" charset="-128"/>
              </a:rPr>
              <a:t>Laat de deelnemers verbeterpunten benoemen. Noteer deze op flap-over.</a:t>
            </a:r>
          </a:p>
          <a:p>
            <a:endParaRPr lang="nl-NL" altLang="nl-NL">
              <a:latin typeface="Times" pitchFamily="-108" charset="0"/>
              <a:ea typeface="Geneva" pitchFamily="-108" charset="-128"/>
            </a:endParaRPr>
          </a:p>
        </p:txBody>
      </p:sp>
      <p:sp>
        <p:nvSpPr>
          <p:cNvPr id="4915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Verdana" pitchFamily="34" charset="0"/>
                <a:ea typeface="Geneva" pitchFamily="-108" charset="-128"/>
              </a:defRPr>
            </a:lvl1pPr>
            <a:lvl2pPr marL="742950" indent="-285750" eaLnBrk="0" hangingPunct="0">
              <a:spcBef>
                <a:spcPct val="30000"/>
              </a:spcBef>
              <a:defRPr sz="900">
                <a:solidFill>
                  <a:schemeClr val="tx1"/>
                </a:solidFill>
                <a:latin typeface="Verdana" pitchFamily="34" charset="0"/>
                <a:ea typeface="Geneva" pitchFamily="-108" charset="-128"/>
              </a:defRPr>
            </a:lvl2pPr>
            <a:lvl3pPr marL="1143000" indent="-228600" eaLnBrk="0" hangingPunct="0">
              <a:spcBef>
                <a:spcPct val="30000"/>
              </a:spcBef>
              <a:defRPr sz="900">
                <a:solidFill>
                  <a:schemeClr val="tx1"/>
                </a:solidFill>
                <a:latin typeface="Verdana" pitchFamily="34" charset="0"/>
                <a:ea typeface="Geneva" pitchFamily="-108" charset="-128"/>
              </a:defRPr>
            </a:lvl3pPr>
            <a:lvl4pPr marL="1600200" indent="-228600" eaLnBrk="0" hangingPunct="0">
              <a:spcBef>
                <a:spcPct val="30000"/>
              </a:spcBef>
              <a:defRPr sz="900">
                <a:solidFill>
                  <a:schemeClr val="tx1"/>
                </a:solidFill>
                <a:latin typeface="Verdana" pitchFamily="34" charset="0"/>
                <a:ea typeface="Geneva" pitchFamily="-108" charset="-128"/>
              </a:defRPr>
            </a:lvl4pPr>
            <a:lvl5pPr marL="2057400" indent="-228600" eaLnBrk="0" hangingPunct="0">
              <a:spcBef>
                <a:spcPct val="30000"/>
              </a:spcBef>
              <a:defRPr sz="900">
                <a:solidFill>
                  <a:schemeClr val="tx1"/>
                </a:solidFill>
                <a:latin typeface="Verdana" pitchFamily="34" charset="0"/>
                <a:ea typeface="Geneva" pitchFamily="-108" charset="-128"/>
              </a:defRPr>
            </a:lvl5pPr>
            <a:lvl6pPr marL="2514600" indent="-228600" eaLnBrk="0" fontAlgn="base" hangingPunct="0">
              <a:spcBef>
                <a:spcPct val="30000"/>
              </a:spcBef>
              <a:spcAft>
                <a:spcPct val="0"/>
              </a:spcAft>
              <a:defRPr sz="900">
                <a:solidFill>
                  <a:schemeClr val="tx1"/>
                </a:solidFill>
                <a:latin typeface="Verdana" pitchFamily="34" charset="0"/>
                <a:ea typeface="Geneva" pitchFamily="-108" charset="-128"/>
              </a:defRPr>
            </a:lvl6pPr>
            <a:lvl7pPr marL="2971800" indent="-228600" eaLnBrk="0" fontAlgn="base" hangingPunct="0">
              <a:spcBef>
                <a:spcPct val="30000"/>
              </a:spcBef>
              <a:spcAft>
                <a:spcPct val="0"/>
              </a:spcAft>
              <a:defRPr sz="900">
                <a:solidFill>
                  <a:schemeClr val="tx1"/>
                </a:solidFill>
                <a:latin typeface="Verdana" pitchFamily="34" charset="0"/>
                <a:ea typeface="Geneva" pitchFamily="-108" charset="-128"/>
              </a:defRPr>
            </a:lvl7pPr>
            <a:lvl8pPr marL="3429000" indent="-228600" eaLnBrk="0" fontAlgn="base" hangingPunct="0">
              <a:spcBef>
                <a:spcPct val="30000"/>
              </a:spcBef>
              <a:spcAft>
                <a:spcPct val="0"/>
              </a:spcAft>
              <a:defRPr sz="900">
                <a:solidFill>
                  <a:schemeClr val="tx1"/>
                </a:solidFill>
                <a:latin typeface="Verdana" pitchFamily="34" charset="0"/>
                <a:ea typeface="Geneva" pitchFamily="-108" charset="-128"/>
              </a:defRPr>
            </a:lvl8pPr>
            <a:lvl9pPr marL="3886200" indent="-228600" eaLnBrk="0" fontAlgn="base" hangingPunct="0">
              <a:spcBef>
                <a:spcPct val="30000"/>
              </a:spcBef>
              <a:spcAft>
                <a:spcPct val="0"/>
              </a:spcAft>
              <a:defRPr sz="900">
                <a:solidFill>
                  <a:schemeClr val="tx1"/>
                </a:solidFill>
                <a:latin typeface="Verdana" pitchFamily="34" charset="0"/>
                <a:ea typeface="Geneva" pitchFamily="-108" charset="-128"/>
              </a:defRPr>
            </a:lvl9pPr>
          </a:lstStyle>
          <a:p>
            <a:pPr>
              <a:spcBef>
                <a:spcPct val="0"/>
              </a:spcBef>
            </a:pPr>
            <a:fld id="{6404B1E6-DA02-4CBF-B29E-AD392DFA10DD}" type="slidenum">
              <a:rPr lang="nl-NL" altLang="nl-NL" sz="1200" smtClean="0"/>
              <a:pPr>
                <a:spcBef>
                  <a:spcPct val="0"/>
                </a:spcBef>
              </a:pPr>
              <a:t>22</a:t>
            </a:fld>
            <a:endParaRPr lang="nl-NL" altLang="nl-NL"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a:ln/>
        </p:spPr>
      </p:sp>
      <p:sp>
        <p:nvSpPr>
          <p:cNvPr id="501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Times" pitchFamily="-108" charset="0"/>
              <a:ea typeface="Geneva" pitchFamily="-108" charset="-128"/>
            </a:endParaRPr>
          </a:p>
        </p:txBody>
      </p:sp>
      <p:sp>
        <p:nvSpPr>
          <p:cNvPr id="5018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Verdana" pitchFamily="34" charset="0"/>
                <a:ea typeface="Geneva" pitchFamily="-108" charset="-128"/>
              </a:defRPr>
            </a:lvl1pPr>
            <a:lvl2pPr marL="742950" indent="-285750" eaLnBrk="0" hangingPunct="0">
              <a:spcBef>
                <a:spcPct val="30000"/>
              </a:spcBef>
              <a:defRPr sz="900">
                <a:solidFill>
                  <a:schemeClr val="tx1"/>
                </a:solidFill>
                <a:latin typeface="Verdana" pitchFamily="34" charset="0"/>
                <a:ea typeface="Geneva" pitchFamily="-108" charset="-128"/>
              </a:defRPr>
            </a:lvl2pPr>
            <a:lvl3pPr marL="1143000" indent="-228600" eaLnBrk="0" hangingPunct="0">
              <a:spcBef>
                <a:spcPct val="30000"/>
              </a:spcBef>
              <a:defRPr sz="900">
                <a:solidFill>
                  <a:schemeClr val="tx1"/>
                </a:solidFill>
                <a:latin typeface="Verdana" pitchFamily="34" charset="0"/>
                <a:ea typeface="Geneva" pitchFamily="-108" charset="-128"/>
              </a:defRPr>
            </a:lvl3pPr>
            <a:lvl4pPr marL="1600200" indent="-228600" eaLnBrk="0" hangingPunct="0">
              <a:spcBef>
                <a:spcPct val="30000"/>
              </a:spcBef>
              <a:defRPr sz="900">
                <a:solidFill>
                  <a:schemeClr val="tx1"/>
                </a:solidFill>
                <a:latin typeface="Verdana" pitchFamily="34" charset="0"/>
                <a:ea typeface="Geneva" pitchFamily="-108" charset="-128"/>
              </a:defRPr>
            </a:lvl4pPr>
            <a:lvl5pPr marL="2057400" indent="-228600" eaLnBrk="0" hangingPunct="0">
              <a:spcBef>
                <a:spcPct val="30000"/>
              </a:spcBef>
              <a:defRPr sz="900">
                <a:solidFill>
                  <a:schemeClr val="tx1"/>
                </a:solidFill>
                <a:latin typeface="Verdana" pitchFamily="34" charset="0"/>
                <a:ea typeface="Geneva" pitchFamily="-108" charset="-128"/>
              </a:defRPr>
            </a:lvl5pPr>
            <a:lvl6pPr marL="2514600" indent="-228600" eaLnBrk="0" fontAlgn="base" hangingPunct="0">
              <a:spcBef>
                <a:spcPct val="30000"/>
              </a:spcBef>
              <a:spcAft>
                <a:spcPct val="0"/>
              </a:spcAft>
              <a:defRPr sz="900">
                <a:solidFill>
                  <a:schemeClr val="tx1"/>
                </a:solidFill>
                <a:latin typeface="Verdana" pitchFamily="34" charset="0"/>
                <a:ea typeface="Geneva" pitchFamily="-108" charset="-128"/>
              </a:defRPr>
            </a:lvl6pPr>
            <a:lvl7pPr marL="2971800" indent="-228600" eaLnBrk="0" fontAlgn="base" hangingPunct="0">
              <a:spcBef>
                <a:spcPct val="30000"/>
              </a:spcBef>
              <a:spcAft>
                <a:spcPct val="0"/>
              </a:spcAft>
              <a:defRPr sz="900">
                <a:solidFill>
                  <a:schemeClr val="tx1"/>
                </a:solidFill>
                <a:latin typeface="Verdana" pitchFamily="34" charset="0"/>
                <a:ea typeface="Geneva" pitchFamily="-108" charset="-128"/>
              </a:defRPr>
            </a:lvl7pPr>
            <a:lvl8pPr marL="3429000" indent="-228600" eaLnBrk="0" fontAlgn="base" hangingPunct="0">
              <a:spcBef>
                <a:spcPct val="30000"/>
              </a:spcBef>
              <a:spcAft>
                <a:spcPct val="0"/>
              </a:spcAft>
              <a:defRPr sz="900">
                <a:solidFill>
                  <a:schemeClr val="tx1"/>
                </a:solidFill>
                <a:latin typeface="Verdana" pitchFamily="34" charset="0"/>
                <a:ea typeface="Geneva" pitchFamily="-108" charset="-128"/>
              </a:defRPr>
            </a:lvl8pPr>
            <a:lvl9pPr marL="3886200" indent="-228600" eaLnBrk="0" fontAlgn="base" hangingPunct="0">
              <a:spcBef>
                <a:spcPct val="30000"/>
              </a:spcBef>
              <a:spcAft>
                <a:spcPct val="0"/>
              </a:spcAft>
              <a:defRPr sz="900">
                <a:solidFill>
                  <a:schemeClr val="tx1"/>
                </a:solidFill>
                <a:latin typeface="Verdana" pitchFamily="34" charset="0"/>
                <a:ea typeface="Geneva" pitchFamily="-108" charset="-128"/>
              </a:defRPr>
            </a:lvl9pPr>
          </a:lstStyle>
          <a:p>
            <a:pPr>
              <a:spcBef>
                <a:spcPct val="0"/>
              </a:spcBef>
            </a:pPr>
            <a:fld id="{AA6D4AFC-9715-4892-A6C9-EDFD50679731}" type="slidenum">
              <a:rPr lang="nl-NL" altLang="nl-NL" sz="1200" smtClean="0"/>
              <a:pPr>
                <a:spcBef>
                  <a:spcPct val="0"/>
                </a:spcBef>
              </a:pPr>
              <a:t>23</a:t>
            </a:fld>
            <a:endParaRPr lang="nl-NL" altLang="nl-NL"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a:ln/>
        </p:spPr>
      </p:sp>
      <p:sp>
        <p:nvSpPr>
          <p:cNvPr id="501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Times" pitchFamily="-108" charset="0"/>
              <a:ea typeface="Geneva" pitchFamily="-108" charset="-128"/>
            </a:endParaRPr>
          </a:p>
        </p:txBody>
      </p:sp>
      <p:sp>
        <p:nvSpPr>
          <p:cNvPr id="5018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Verdana" pitchFamily="34" charset="0"/>
                <a:ea typeface="Geneva" pitchFamily="-108" charset="-128"/>
              </a:defRPr>
            </a:lvl1pPr>
            <a:lvl2pPr marL="742950" indent="-285750" eaLnBrk="0" hangingPunct="0">
              <a:spcBef>
                <a:spcPct val="30000"/>
              </a:spcBef>
              <a:defRPr sz="900">
                <a:solidFill>
                  <a:schemeClr val="tx1"/>
                </a:solidFill>
                <a:latin typeface="Verdana" pitchFamily="34" charset="0"/>
                <a:ea typeface="Geneva" pitchFamily="-108" charset="-128"/>
              </a:defRPr>
            </a:lvl2pPr>
            <a:lvl3pPr marL="1143000" indent="-228600" eaLnBrk="0" hangingPunct="0">
              <a:spcBef>
                <a:spcPct val="30000"/>
              </a:spcBef>
              <a:defRPr sz="900">
                <a:solidFill>
                  <a:schemeClr val="tx1"/>
                </a:solidFill>
                <a:latin typeface="Verdana" pitchFamily="34" charset="0"/>
                <a:ea typeface="Geneva" pitchFamily="-108" charset="-128"/>
              </a:defRPr>
            </a:lvl3pPr>
            <a:lvl4pPr marL="1600200" indent="-228600" eaLnBrk="0" hangingPunct="0">
              <a:spcBef>
                <a:spcPct val="30000"/>
              </a:spcBef>
              <a:defRPr sz="900">
                <a:solidFill>
                  <a:schemeClr val="tx1"/>
                </a:solidFill>
                <a:latin typeface="Verdana" pitchFamily="34" charset="0"/>
                <a:ea typeface="Geneva" pitchFamily="-108" charset="-128"/>
              </a:defRPr>
            </a:lvl4pPr>
            <a:lvl5pPr marL="2057400" indent="-228600" eaLnBrk="0" hangingPunct="0">
              <a:spcBef>
                <a:spcPct val="30000"/>
              </a:spcBef>
              <a:defRPr sz="900">
                <a:solidFill>
                  <a:schemeClr val="tx1"/>
                </a:solidFill>
                <a:latin typeface="Verdana" pitchFamily="34" charset="0"/>
                <a:ea typeface="Geneva" pitchFamily="-108" charset="-128"/>
              </a:defRPr>
            </a:lvl5pPr>
            <a:lvl6pPr marL="2514600" indent="-228600" eaLnBrk="0" fontAlgn="base" hangingPunct="0">
              <a:spcBef>
                <a:spcPct val="30000"/>
              </a:spcBef>
              <a:spcAft>
                <a:spcPct val="0"/>
              </a:spcAft>
              <a:defRPr sz="900">
                <a:solidFill>
                  <a:schemeClr val="tx1"/>
                </a:solidFill>
                <a:latin typeface="Verdana" pitchFamily="34" charset="0"/>
                <a:ea typeface="Geneva" pitchFamily="-108" charset="-128"/>
              </a:defRPr>
            </a:lvl6pPr>
            <a:lvl7pPr marL="2971800" indent="-228600" eaLnBrk="0" fontAlgn="base" hangingPunct="0">
              <a:spcBef>
                <a:spcPct val="30000"/>
              </a:spcBef>
              <a:spcAft>
                <a:spcPct val="0"/>
              </a:spcAft>
              <a:defRPr sz="900">
                <a:solidFill>
                  <a:schemeClr val="tx1"/>
                </a:solidFill>
                <a:latin typeface="Verdana" pitchFamily="34" charset="0"/>
                <a:ea typeface="Geneva" pitchFamily="-108" charset="-128"/>
              </a:defRPr>
            </a:lvl7pPr>
            <a:lvl8pPr marL="3429000" indent="-228600" eaLnBrk="0" fontAlgn="base" hangingPunct="0">
              <a:spcBef>
                <a:spcPct val="30000"/>
              </a:spcBef>
              <a:spcAft>
                <a:spcPct val="0"/>
              </a:spcAft>
              <a:defRPr sz="900">
                <a:solidFill>
                  <a:schemeClr val="tx1"/>
                </a:solidFill>
                <a:latin typeface="Verdana" pitchFamily="34" charset="0"/>
                <a:ea typeface="Geneva" pitchFamily="-108" charset="-128"/>
              </a:defRPr>
            </a:lvl8pPr>
            <a:lvl9pPr marL="3886200" indent="-228600" eaLnBrk="0" fontAlgn="base" hangingPunct="0">
              <a:spcBef>
                <a:spcPct val="30000"/>
              </a:spcBef>
              <a:spcAft>
                <a:spcPct val="0"/>
              </a:spcAft>
              <a:defRPr sz="900">
                <a:solidFill>
                  <a:schemeClr val="tx1"/>
                </a:solidFill>
                <a:latin typeface="Verdana" pitchFamily="34" charset="0"/>
                <a:ea typeface="Geneva" pitchFamily="-108" charset="-128"/>
              </a:defRPr>
            </a:lvl9pPr>
          </a:lstStyle>
          <a:p>
            <a:pPr>
              <a:spcBef>
                <a:spcPct val="0"/>
              </a:spcBef>
            </a:pPr>
            <a:fld id="{AA6D4AFC-9715-4892-A6C9-EDFD50679731}" type="slidenum">
              <a:rPr lang="nl-NL" altLang="nl-NL" sz="1200" smtClean="0"/>
              <a:pPr>
                <a:spcBef>
                  <a:spcPct val="0"/>
                </a:spcBef>
              </a:pPr>
              <a:t>24</a:t>
            </a:fld>
            <a:endParaRPr lang="nl-NL" altLang="nl-NL" sz="1200"/>
          </a:p>
        </p:txBody>
      </p:sp>
    </p:spTree>
    <p:extLst>
      <p:ext uri="{BB962C8B-B14F-4D97-AF65-F5344CB8AC3E}">
        <p14:creationId xmlns:p14="http://schemas.microsoft.com/office/powerpoint/2010/main" val="2911600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a:ln/>
        </p:spPr>
      </p:sp>
      <p:sp>
        <p:nvSpPr>
          <p:cNvPr id="501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Times" pitchFamily="-108" charset="0"/>
              <a:ea typeface="Geneva" pitchFamily="-108" charset="-128"/>
            </a:endParaRPr>
          </a:p>
        </p:txBody>
      </p:sp>
      <p:sp>
        <p:nvSpPr>
          <p:cNvPr id="5018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Verdana" pitchFamily="34" charset="0"/>
                <a:ea typeface="Geneva" pitchFamily="-108" charset="-128"/>
              </a:defRPr>
            </a:lvl1pPr>
            <a:lvl2pPr marL="742950" indent="-285750" eaLnBrk="0" hangingPunct="0">
              <a:spcBef>
                <a:spcPct val="30000"/>
              </a:spcBef>
              <a:defRPr sz="900">
                <a:solidFill>
                  <a:schemeClr val="tx1"/>
                </a:solidFill>
                <a:latin typeface="Verdana" pitchFamily="34" charset="0"/>
                <a:ea typeface="Geneva" pitchFamily="-108" charset="-128"/>
              </a:defRPr>
            </a:lvl2pPr>
            <a:lvl3pPr marL="1143000" indent="-228600" eaLnBrk="0" hangingPunct="0">
              <a:spcBef>
                <a:spcPct val="30000"/>
              </a:spcBef>
              <a:defRPr sz="900">
                <a:solidFill>
                  <a:schemeClr val="tx1"/>
                </a:solidFill>
                <a:latin typeface="Verdana" pitchFamily="34" charset="0"/>
                <a:ea typeface="Geneva" pitchFamily="-108" charset="-128"/>
              </a:defRPr>
            </a:lvl3pPr>
            <a:lvl4pPr marL="1600200" indent="-228600" eaLnBrk="0" hangingPunct="0">
              <a:spcBef>
                <a:spcPct val="30000"/>
              </a:spcBef>
              <a:defRPr sz="900">
                <a:solidFill>
                  <a:schemeClr val="tx1"/>
                </a:solidFill>
                <a:latin typeface="Verdana" pitchFamily="34" charset="0"/>
                <a:ea typeface="Geneva" pitchFamily="-108" charset="-128"/>
              </a:defRPr>
            </a:lvl4pPr>
            <a:lvl5pPr marL="2057400" indent="-228600" eaLnBrk="0" hangingPunct="0">
              <a:spcBef>
                <a:spcPct val="30000"/>
              </a:spcBef>
              <a:defRPr sz="900">
                <a:solidFill>
                  <a:schemeClr val="tx1"/>
                </a:solidFill>
                <a:latin typeface="Verdana" pitchFamily="34" charset="0"/>
                <a:ea typeface="Geneva" pitchFamily="-108" charset="-128"/>
              </a:defRPr>
            </a:lvl5pPr>
            <a:lvl6pPr marL="2514600" indent="-228600" eaLnBrk="0" fontAlgn="base" hangingPunct="0">
              <a:spcBef>
                <a:spcPct val="30000"/>
              </a:spcBef>
              <a:spcAft>
                <a:spcPct val="0"/>
              </a:spcAft>
              <a:defRPr sz="900">
                <a:solidFill>
                  <a:schemeClr val="tx1"/>
                </a:solidFill>
                <a:latin typeface="Verdana" pitchFamily="34" charset="0"/>
                <a:ea typeface="Geneva" pitchFamily="-108" charset="-128"/>
              </a:defRPr>
            </a:lvl6pPr>
            <a:lvl7pPr marL="2971800" indent="-228600" eaLnBrk="0" fontAlgn="base" hangingPunct="0">
              <a:spcBef>
                <a:spcPct val="30000"/>
              </a:spcBef>
              <a:spcAft>
                <a:spcPct val="0"/>
              </a:spcAft>
              <a:defRPr sz="900">
                <a:solidFill>
                  <a:schemeClr val="tx1"/>
                </a:solidFill>
                <a:latin typeface="Verdana" pitchFamily="34" charset="0"/>
                <a:ea typeface="Geneva" pitchFamily="-108" charset="-128"/>
              </a:defRPr>
            </a:lvl7pPr>
            <a:lvl8pPr marL="3429000" indent="-228600" eaLnBrk="0" fontAlgn="base" hangingPunct="0">
              <a:spcBef>
                <a:spcPct val="30000"/>
              </a:spcBef>
              <a:spcAft>
                <a:spcPct val="0"/>
              </a:spcAft>
              <a:defRPr sz="900">
                <a:solidFill>
                  <a:schemeClr val="tx1"/>
                </a:solidFill>
                <a:latin typeface="Verdana" pitchFamily="34" charset="0"/>
                <a:ea typeface="Geneva" pitchFamily="-108" charset="-128"/>
              </a:defRPr>
            </a:lvl8pPr>
            <a:lvl9pPr marL="3886200" indent="-228600" eaLnBrk="0" fontAlgn="base" hangingPunct="0">
              <a:spcBef>
                <a:spcPct val="30000"/>
              </a:spcBef>
              <a:spcAft>
                <a:spcPct val="0"/>
              </a:spcAft>
              <a:defRPr sz="900">
                <a:solidFill>
                  <a:schemeClr val="tx1"/>
                </a:solidFill>
                <a:latin typeface="Verdana" pitchFamily="34" charset="0"/>
                <a:ea typeface="Geneva" pitchFamily="-108" charset="-128"/>
              </a:defRPr>
            </a:lvl9pPr>
          </a:lstStyle>
          <a:p>
            <a:pPr>
              <a:spcBef>
                <a:spcPct val="0"/>
              </a:spcBef>
            </a:pPr>
            <a:fld id="{AA6D4AFC-9715-4892-A6C9-EDFD50679731}" type="slidenum">
              <a:rPr lang="nl-NL" altLang="nl-NL" sz="1200" smtClean="0"/>
              <a:pPr>
                <a:spcBef>
                  <a:spcPct val="0"/>
                </a:spcBef>
              </a:pPr>
              <a:t>25</a:t>
            </a:fld>
            <a:endParaRPr lang="nl-NL" altLang="nl-NL" sz="1200"/>
          </a:p>
        </p:txBody>
      </p:sp>
    </p:spTree>
    <p:extLst>
      <p:ext uri="{BB962C8B-B14F-4D97-AF65-F5344CB8AC3E}">
        <p14:creationId xmlns:p14="http://schemas.microsoft.com/office/powerpoint/2010/main" val="2135205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a:ln/>
        </p:spPr>
      </p:sp>
      <p:sp>
        <p:nvSpPr>
          <p:cNvPr id="501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Times" pitchFamily="-108" charset="0"/>
              <a:ea typeface="Geneva" pitchFamily="-108" charset="-128"/>
            </a:endParaRPr>
          </a:p>
        </p:txBody>
      </p:sp>
      <p:sp>
        <p:nvSpPr>
          <p:cNvPr id="5018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Verdana" pitchFamily="34" charset="0"/>
                <a:ea typeface="Geneva" pitchFamily="-108" charset="-128"/>
              </a:defRPr>
            </a:lvl1pPr>
            <a:lvl2pPr marL="742950" indent="-285750" eaLnBrk="0" hangingPunct="0">
              <a:spcBef>
                <a:spcPct val="30000"/>
              </a:spcBef>
              <a:defRPr sz="900">
                <a:solidFill>
                  <a:schemeClr val="tx1"/>
                </a:solidFill>
                <a:latin typeface="Verdana" pitchFamily="34" charset="0"/>
                <a:ea typeface="Geneva" pitchFamily="-108" charset="-128"/>
              </a:defRPr>
            </a:lvl2pPr>
            <a:lvl3pPr marL="1143000" indent="-228600" eaLnBrk="0" hangingPunct="0">
              <a:spcBef>
                <a:spcPct val="30000"/>
              </a:spcBef>
              <a:defRPr sz="900">
                <a:solidFill>
                  <a:schemeClr val="tx1"/>
                </a:solidFill>
                <a:latin typeface="Verdana" pitchFamily="34" charset="0"/>
                <a:ea typeface="Geneva" pitchFamily="-108" charset="-128"/>
              </a:defRPr>
            </a:lvl3pPr>
            <a:lvl4pPr marL="1600200" indent="-228600" eaLnBrk="0" hangingPunct="0">
              <a:spcBef>
                <a:spcPct val="30000"/>
              </a:spcBef>
              <a:defRPr sz="900">
                <a:solidFill>
                  <a:schemeClr val="tx1"/>
                </a:solidFill>
                <a:latin typeface="Verdana" pitchFamily="34" charset="0"/>
                <a:ea typeface="Geneva" pitchFamily="-108" charset="-128"/>
              </a:defRPr>
            </a:lvl4pPr>
            <a:lvl5pPr marL="2057400" indent="-228600" eaLnBrk="0" hangingPunct="0">
              <a:spcBef>
                <a:spcPct val="30000"/>
              </a:spcBef>
              <a:defRPr sz="900">
                <a:solidFill>
                  <a:schemeClr val="tx1"/>
                </a:solidFill>
                <a:latin typeface="Verdana" pitchFamily="34" charset="0"/>
                <a:ea typeface="Geneva" pitchFamily="-108" charset="-128"/>
              </a:defRPr>
            </a:lvl5pPr>
            <a:lvl6pPr marL="2514600" indent="-228600" eaLnBrk="0" fontAlgn="base" hangingPunct="0">
              <a:spcBef>
                <a:spcPct val="30000"/>
              </a:spcBef>
              <a:spcAft>
                <a:spcPct val="0"/>
              </a:spcAft>
              <a:defRPr sz="900">
                <a:solidFill>
                  <a:schemeClr val="tx1"/>
                </a:solidFill>
                <a:latin typeface="Verdana" pitchFamily="34" charset="0"/>
                <a:ea typeface="Geneva" pitchFamily="-108" charset="-128"/>
              </a:defRPr>
            </a:lvl6pPr>
            <a:lvl7pPr marL="2971800" indent="-228600" eaLnBrk="0" fontAlgn="base" hangingPunct="0">
              <a:spcBef>
                <a:spcPct val="30000"/>
              </a:spcBef>
              <a:spcAft>
                <a:spcPct val="0"/>
              </a:spcAft>
              <a:defRPr sz="900">
                <a:solidFill>
                  <a:schemeClr val="tx1"/>
                </a:solidFill>
                <a:latin typeface="Verdana" pitchFamily="34" charset="0"/>
                <a:ea typeface="Geneva" pitchFamily="-108" charset="-128"/>
              </a:defRPr>
            </a:lvl7pPr>
            <a:lvl8pPr marL="3429000" indent="-228600" eaLnBrk="0" fontAlgn="base" hangingPunct="0">
              <a:spcBef>
                <a:spcPct val="30000"/>
              </a:spcBef>
              <a:spcAft>
                <a:spcPct val="0"/>
              </a:spcAft>
              <a:defRPr sz="900">
                <a:solidFill>
                  <a:schemeClr val="tx1"/>
                </a:solidFill>
                <a:latin typeface="Verdana" pitchFamily="34" charset="0"/>
                <a:ea typeface="Geneva" pitchFamily="-108" charset="-128"/>
              </a:defRPr>
            </a:lvl8pPr>
            <a:lvl9pPr marL="3886200" indent="-228600" eaLnBrk="0" fontAlgn="base" hangingPunct="0">
              <a:spcBef>
                <a:spcPct val="30000"/>
              </a:spcBef>
              <a:spcAft>
                <a:spcPct val="0"/>
              </a:spcAft>
              <a:defRPr sz="900">
                <a:solidFill>
                  <a:schemeClr val="tx1"/>
                </a:solidFill>
                <a:latin typeface="Verdana" pitchFamily="34" charset="0"/>
                <a:ea typeface="Geneva" pitchFamily="-108" charset="-128"/>
              </a:defRPr>
            </a:lvl9pPr>
          </a:lstStyle>
          <a:p>
            <a:pPr>
              <a:spcBef>
                <a:spcPct val="0"/>
              </a:spcBef>
            </a:pPr>
            <a:fld id="{AA6D4AFC-9715-4892-A6C9-EDFD50679731}" type="slidenum">
              <a:rPr lang="nl-NL" altLang="nl-NL" sz="1200" smtClean="0"/>
              <a:pPr>
                <a:spcBef>
                  <a:spcPct val="0"/>
                </a:spcBef>
              </a:pPr>
              <a:t>26</a:t>
            </a:fld>
            <a:endParaRPr lang="nl-NL" altLang="nl-NL" sz="1200"/>
          </a:p>
        </p:txBody>
      </p:sp>
    </p:spTree>
    <p:extLst>
      <p:ext uri="{BB962C8B-B14F-4D97-AF65-F5344CB8AC3E}">
        <p14:creationId xmlns:p14="http://schemas.microsoft.com/office/powerpoint/2010/main" val="2404102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a:ln/>
        </p:spPr>
      </p:sp>
      <p:sp>
        <p:nvSpPr>
          <p:cNvPr id="501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BE" sz="900" i="1" kern="1200" dirty="0" smtClean="0">
                <a:solidFill>
                  <a:schemeClr val="tx1"/>
                </a:solidFill>
                <a:effectLst/>
                <a:latin typeface="Verdana" pitchFamily="34" charset="0"/>
                <a:ea typeface="Geneva" pitchFamily="29" charset="-128"/>
                <a:cs typeface="Geneva" pitchFamily="29" charset="-128"/>
              </a:rPr>
              <a:t>Bij vooronderzoek kwam naar voren dat het veel huisartsen zich niet bewust zijn dat het registreren van een allergie in het HIS in veel gevallen niet automatisch gedeeld wordt met de apotheker. Ook wordt de patiënt vaak niet geïnformeerd over het verschil tussen bijwerking en allergie. Dit is van essentieel belang voor juiste registraties in de toekomst. Een voorbeeld om te communiceren kan gebruik maken van een stoprecept zijn. </a:t>
            </a:r>
          </a:p>
          <a:p>
            <a:endParaRPr lang="nl-BE" sz="900" kern="1200" dirty="0" smtClean="0">
              <a:solidFill>
                <a:schemeClr val="tx1"/>
              </a:solidFill>
              <a:effectLst/>
              <a:latin typeface="Verdana" pitchFamily="34" charset="0"/>
              <a:ea typeface="Geneva" pitchFamily="29" charset="-128"/>
              <a:cs typeface="Geneva" pitchFamily="29" charset="-128"/>
            </a:endParaRPr>
          </a:p>
          <a:p>
            <a:r>
              <a:rPr lang="nl-BE" sz="900" kern="1200" dirty="0" smtClean="0">
                <a:solidFill>
                  <a:schemeClr val="tx1"/>
                </a:solidFill>
                <a:effectLst/>
                <a:latin typeface="Verdana" pitchFamily="34" charset="0"/>
                <a:ea typeface="Geneva" pitchFamily="29" charset="-128"/>
                <a:cs typeface="Geneva" pitchFamily="29" charset="-128"/>
              </a:rPr>
              <a:t>5. Indien uw conclusie een bijwerking is, wat legt u dan vast in uw systeem en hoe?</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i="1" kern="1200" dirty="0" smtClean="0">
                <a:solidFill>
                  <a:schemeClr val="tx1"/>
                </a:solidFill>
                <a:effectLst/>
                <a:latin typeface="Verdana" pitchFamily="34" charset="0"/>
                <a:ea typeface="Geneva" pitchFamily="29" charset="-128"/>
                <a:cs typeface="Geneva" pitchFamily="29" charset="-128"/>
              </a:rPr>
              <a:t>Zelfde vragen als bij allergie, juist om in dossier het onderscheid vast te leggen. </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kern="1200" dirty="0" smtClean="0">
                <a:solidFill>
                  <a:schemeClr val="tx1"/>
                </a:solidFill>
                <a:effectLst/>
                <a:latin typeface="Verdana" pitchFamily="34" charset="0"/>
                <a:ea typeface="Geneva" pitchFamily="29" charset="-128"/>
                <a:cs typeface="Geneva" pitchFamily="29" charset="-128"/>
              </a:rPr>
              <a:t> </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kern="1200" dirty="0" smtClean="0">
                <a:solidFill>
                  <a:schemeClr val="tx1"/>
                </a:solidFill>
                <a:effectLst/>
                <a:latin typeface="Verdana" pitchFamily="34" charset="0"/>
                <a:ea typeface="Geneva" pitchFamily="29" charset="-128"/>
                <a:cs typeface="Geneva" pitchFamily="29" charset="-128"/>
              </a:rPr>
              <a:t>6. Welke informatie geeft u aan de patiënt over deze bijwerking? En informeert u andere zorgverleners?</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i="1" kern="1200" dirty="0" smtClean="0">
                <a:solidFill>
                  <a:schemeClr val="tx1"/>
                </a:solidFill>
                <a:effectLst/>
                <a:latin typeface="Verdana" pitchFamily="34" charset="0"/>
                <a:ea typeface="Geneva" pitchFamily="29" charset="-128"/>
                <a:cs typeface="Geneva" pitchFamily="29" charset="-128"/>
              </a:rPr>
              <a:t>Zie 4, uitleg over het onderscheid is van groot belang. Zeker als de </a:t>
            </a:r>
            <a:r>
              <a:rPr lang="nl-BE" sz="900" i="1" kern="1200" dirty="0" err="1" smtClean="0">
                <a:solidFill>
                  <a:schemeClr val="tx1"/>
                </a:solidFill>
                <a:effectLst/>
                <a:latin typeface="Verdana" pitchFamily="34" charset="0"/>
                <a:ea typeface="Geneva" pitchFamily="29" charset="-128"/>
                <a:cs typeface="Geneva" pitchFamily="29" charset="-128"/>
              </a:rPr>
              <a:t>patient</a:t>
            </a:r>
            <a:r>
              <a:rPr lang="nl-BE" sz="900" i="1" kern="1200" dirty="0" smtClean="0">
                <a:solidFill>
                  <a:schemeClr val="tx1"/>
                </a:solidFill>
                <a:effectLst/>
                <a:latin typeface="Verdana" pitchFamily="34" charset="0"/>
                <a:ea typeface="Geneva" pitchFamily="29" charset="-128"/>
                <a:cs typeface="Geneva" pitchFamily="29" charset="-128"/>
              </a:rPr>
              <a:t> zich bij andere zorgverleners kan melden met deze klachten. </a:t>
            </a:r>
            <a:endParaRPr lang="nl-NL" sz="900" kern="1200" dirty="0" smtClean="0">
              <a:solidFill>
                <a:schemeClr val="tx1"/>
              </a:solidFill>
              <a:effectLst/>
              <a:latin typeface="Verdana" pitchFamily="34" charset="0"/>
              <a:ea typeface="Geneva" pitchFamily="29" charset="-128"/>
              <a:cs typeface="Geneva" pitchFamily="29"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900" kern="1200" dirty="0" smtClean="0">
              <a:solidFill>
                <a:schemeClr val="tx1"/>
              </a:solidFill>
              <a:effectLst/>
              <a:latin typeface="Verdana" pitchFamily="34" charset="0"/>
              <a:ea typeface="Geneva" pitchFamily="29" charset="-128"/>
              <a:cs typeface="Geneva" pitchFamily="29" charset="-128"/>
            </a:endParaRPr>
          </a:p>
          <a:p>
            <a:endParaRPr lang="nl-NL" altLang="nl-NL" dirty="0">
              <a:latin typeface="Times" pitchFamily="-108" charset="0"/>
              <a:ea typeface="Geneva" pitchFamily="-108" charset="-128"/>
            </a:endParaRPr>
          </a:p>
        </p:txBody>
      </p:sp>
      <p:sp>
        <p:nvSpPr>
          <p:cNvPr id="5018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Verdana" pitchFamily="34" charset="0"/>
                <a:ea typeface="Geneva" pitchFamily="-108" charset="-128"/>
              </a:defRPr>
            </a:lvl1pPr>
            <a:lvl2pPr marL="742950" indent="-285750" eaLnBrk="0" hangingPunct="0">
              <a:spcBef>
                <a:spcPct val="30000"/>
              </a:spcBef>
              <a:defRPr sz="900">
                <a:solidFill>
                  <a:schemeClr val="tx1"/>
                </a:solidFill>
                <a:latin typeface="Verdana" pitchFamily="34" charset="0"/>
                <a:ea typeface="Geneva" pitchFamily="-108" charset="-128"/>
              </a:defRPr>
            </a:lvl2pPr>
            <a:lvl3pPr marL="1143000" indent="-228600" eaLnBrk="0" hangingPunct="0">
              <a:spcBef>
                <a:spcPct val="30000"/>
              </a:spcBef>
              <a:defRPr sz="900">
                <a:solidFill>
                  <a:schemeClr val="tx1"/>
                </a:solidFill>
                <a:latin typeface="Verdana" pitchFamily="34" charset="0"/>
                <a:ea typeface="Geneva" pitchFamily="-108" charset="-128"/>
              </a:defRPr>
            </a:lvl3pPr>
            <a:lvl4pPr marL="1600200" indent="-228600" eaLnBrk="0" hangingPunct="0">
              <a:spcBef>
                <a:spcPct val="30000"/>
              </a:spcBef>
              <a:defRPr sz="900">
                <a:solidFill>
                  <a:schemeClr val="tx1"/>
                </a:solidFill>
                <a:latin typeface="Verdana" pitchFamily="34" charset="0"/>
                <a:ea typeface="Geneva" pitchFamily="-108" charset="-128"/>
              </a:defRPr>
            </a:lvl4pPr>
            <a:lvl5pPr marL="2057400" indent="-228600" eaLnBrk="0" hangingPunct="0">
              <a:spcBef>
                <a:spcPct val="30000"/>
              </a:spcBef>
              <a:defRPr sz="900">
                <a:solidFill>
                  <a:schemeClr val="tx1"/>
                </a:solidFill>
                <a:latin typeface="Verdana" pitchFamily="34" charset="0"/>
                <a:ea typeface="Geneva" pitchFamily="-108" charset="-128"/>
              </a:defRPr>
            </a:lvl5pPr>
            <a:lvl6pPr marL="2514600" indent="-228600" eaLnBrk="0" fontAlgn="base" hangingPunct="0">
              <a:spcBef>
                <a:spcPct val="30000"/>
              </a:spcBef>
              <a:spcAft>
                <a:spcPct val="0"/>
              </a:spcAft>
              <a:defRPr sz="900">
                <a:solidFill>
                  <a:schemeClr val="tx1"/>
                </a:solidFill>
                <a:latin typeface="Verdana" pitchFamily="34" charset="0"/>
                <a:ea typeface="Geneva" pitchFamily="-108" charset="-128"/>
              </a:defRPr>
            </a:lvl6pPr>
            <a:lvl7pPr marL="2971800" indent="-228600" eaLnBrk="0" fontAlgn="base" hangingPunct="0">
              <a:spcBef>
                <a:spcPct val="30000"/>
              </a:spcBef>
              <a:spcAft>
                <a:spcPct val="0"/>
              </a:spcAft>
              <a:defRPr sz="900">
                <a:solidFill>
                  <a:schemeClr val="tx1"/>
                </a:solidFill>
                <a:latin typeface="Verdana" pitchFamily="34" charset="0"/>
                <a:ea typeface="Geneva" pitchFamily="-108" charset="-128"/>
              </a:defRPr>
            </a:lvl7pPr>
            <a:lvl8pPr marL="3429000" indent="-228600" eaLnBrk="0" fontAlgn="base" hangingPunct="0">
              <a:spcBef>
                <a:spcPct val="30000"/>
              </a:spcBef>
              <a:spcAft>
                <a:spcPct val="0"/>
              </a:spcAft>
              <a:defRPr sz="900">
                <a:solidFill>
                  <a:schemeClr val="tx1"/>
                </a:solidFill>
                <a:latin typeface="Verdana" pitchFamily="34" charset="0"/>
                <a:ea typeface="Geneva" pitchFamily="-108" charset="-128"/>
              </a:defRPr>
            </a:lvl8pPr>
            <a:lvl9pPr marL="3886200" indent="-228600" eaLnBrk="0" fontAlgn="base" hangingPunct="0">
              <a:spcBef>
                <a:spcPct val="30000"/>
              </a:spcBef>
              <a:spcAft>
                <a:spcPct val="0"/>
              </a:spcAft>
              <a:defRPr sz="900">
                <a:solidFill>
                  <a:schemeClr val="tx1"/>
                </a:solidFill>
                <a:latin typeface="Verdana" pitchFamily="34" charset="0"/>
                <a:ea typeface="Geneva" pitchFamily="-108" charset="-128"/>
              </a:defRPr>
            </a:lvl9pPr>
          </a:lstStyle>
          <a:p>
            <a:pPr>
              <a:spcBef>
                <a:spcPct val="0"/>
              </a:spcBef>
            </a:pPr>
            <a:fld id="{AA6D4AFC-9715-4892-A6C9-EDFD50679731}" type="slidenum">
              <a:rPr lang="nl-NL" altLang="nl-NL" sz="1200" smtClean="0"/>
              <a:pPr>
                <a:spcBef>
                  <a:spcPct val="0"/>
                </a:spcBef>
              </a:pPr>
              <a:t>27</a:t>
            </a:fld>
            <a:endParaRPr lang="nl-NL" altLang="nl-NL" sz="1200"/>
          </a:p>
        </p:txBody>
      </p:sp>
    </p:spTree>
    <p:extLst>
      <p:ext uri="{BB962C8B-B14F-4D97-AF65-F5344CB8AC3E}">
        <p14:creationId xmlns:p14="http://schemas.microsoft.com/office/powerpoint/2010/main" val="2262305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a:ln/>
        </p:spPr>
      </p:sp>
      <p:sp>
        <p:nvSpPr>
          <p:cNvPr id="501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sz="900" b="1" kern="1200" dirty="0" smtClean="0">
                <a:solidFill>
                  <a:schemeClr val="tx1"/>
                </a:solidFill>
                <a:effectLst/>
                <a:latin typeface="Verdana" pitchFamily="34" charset="0"/>
                <a:ea typeface="Geneva" pitchFamily="29" charset="-128"/>
                <a:cs typeface="Geneva" pitchFamily="29" charset="-128"/>
              </a:rPr>
              <a:t>Toelichting Casus II</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kern="1200" dirty="0" smtClean="0">
                <a:solidFill>
                  <a:schemeClr val="tx1"/>
                </a:solidFill>
                <a:effectLst/>
                <a:latin typeface="Verdana" pitchFamily="34" charset="0"/>
                <a:ea typeface="Geneva" pitchFamily="29" charset="-128"/>
                <a:cs typeface="Geneva" pitchFamily="29" charset="-128"/>
              </a:rPr>
              <a:t>1. Welke vragen stelt u aan de patiënt tijdens de anamnese? </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i="1" kern="1200" dirty="0" smtClean="0">
                <a:solidFill>
                  <a:schemeClr val="tx1"/>
                </a:solidFill>
                <a:effectLst/>
                <a:latin typeface="Verdana" pitchFamily="34" charset="0"/>
                <a:ea typeface="Geneva" pitchFamily="29" charset="-128"/>
                <a:cs typeface="Geneva" pitchFamily="29" charset="-128"/>
              </a:rPr>
              <a:t>Zie casus 1</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kern="1200" dirty="0" smtClean="0">
                <a:solidFill>
                  <a:schemeClr val="tx1"/>
                </a:solidFill>
                <a:effectLst/>
                <a:latin typeface="Verdana" pitchFamily="34" charset="0"/>
                <a:ea typeface="Geneva" pitchFamily="29" charset="-128"/>
                <a:cs typeface="Geneva" pitchFamily="29" charset="-128"/>
              </a:rPr>
              <a:t> </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kern="1200" dirty="0" smtClean="0">
                <a:solidFill>
                  <a:schemeClr val="tx1"/>
                </a:solidFill>
                <a:effectLst/>
                <a:latin typeface="Verdana" pitchFamily="34" charset="0"/>
                <a:ea typeface="Geneva" pitchFamily="29" charset="-128"/>
                <a:cs typeface="Geneva" pitchFamily="29" charset="-128"/>
              </a:rPr>
              <a:t>2. Wat is uw beleid?  </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i="1" kern="1200" dirty="0" smtClean="0">
                <a:solidFill>
                  <a:schemeClr val="tx1"/>
                </a:solidFill>
                <a:effectLst/>
                <a:latin typeface="Verdana" pitchFamily="34" charset="0"/>
                <a:ea typeface="Geneva" pitchFamily="29" charset="-128"/>
                <a:cs typeface="Geneva" pitchFamily="29" charset="-128"/>
              </a:rPr>
              <a:t>Zie casus 1</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i="1" kern="1200" dirty="0" smtClean="0">
                <a:solidFill>
                  <a:schemeClr val="tx1"/>
                </a:solidFill>
                <a:effectLst/>
                <a:latin typeface="Verdana" pitchFamily="34" charset="0"/>
                <a:ea typeface="Geneva" pitchFamily="29" charset="-128"/>
                <a:cs typeface="Geneva" pitchFamily="29" charset="-128"/>
              </a:rPr>
              <a:t>Bij laag risico overweeg patiënt alsnog het middel te geven met goede uitleg, indien na expositie geen klachten optreden overweeg dan ook registratie te verwijderen als allergie. </a:t>
            </a:r>
            <a:endParaRPr lang="nl-NL" sz="900" kern="1200" dirty="0" smtClean="0">
              <a:solidFill>
                <a:schemeClr val="tx1"/>
              </a:solidFill>
              <a:effectLst/>
              <a:latin typeface="Verdana" pitchFamily="34" charset="0"/>
              <a:ea typeface="Geneva" pitchFamily="29" charset="-128"/>
              <a:cs typeface="Geneva" pitchFamily="29" charset="-128"/>
            </a:endParaRPr>
          </a:p>
          <a:p>
            <a:endParaRPr lang="nl-NL" altLang="nl-NL" b="1" dirty="0">
              <a:latin typeface="Times" pitchFamily="-108" charset="0"/>
              <a:ea typeface="Geneva" pitchFamily="-108" charset="-128"/>
            </a:endParaRPr>
          </a:p>
        </p:txBody>
      </p:sp>
      <p:sp>
        <p:nvSpPr>
          <p:cNvPr id="5018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Verdana" pitchFamily="34" charset="0"/>
                <a:ea typeface="Geneva" pitchFamily="-108" charset="-128"/>
              </a:defRPr>
            </a:lvl1pPr>
            <a:lvl2pPr marL="742950" indent="-285750" eaLnBrk="0" hangingPunct="0">
              <a:spcBef>
                <a:spcPct val="30000"/>
              </a:spcBef>
              <a:defRPr sz="900">
                <a:solidFill>
                  <a:schemeClr val="tx1"/>
                </a:solidFill>
                <a:latin typeface="Verdana" pitchFamily="34" charset="0"/>
                <a:ea typeface="Geneva" pitchFamily="-108" charset="-128"/>
              </a:defRPr>
            </a:lvl2pPr>
            <a:lvl3pPr marL="1143000" indent="-228600" eaLnBrk="0" hangingPunct="0">
              <a:spcBef>
                <a:spcPct val="30000"/>
              </a:spcBef>
              <a:defRPr sz="900">
                <a:solidFill>
                  <a:schemeClr val="tx1"/>
                </a:solidFill>
                <a:latin typeface="Verdana" pitchFamily="34" charset="0"/>
                <a:ea typeface="Geneva" pitchFamily="-108" charset="-128"/>
              </a:defRPr>
            </a:lvl3pPr>
            <a:lvl4pPr marL="1600200" indent="-228600" eaLnBrk="0" hangingPunct="0">
              <a:spcBef>
                <a:spcPct val="30000"/>
              </a:spcBef>
              <a:defRPr sz="900">
                <a:solidFill>
                  <a:schemeClr val="tx1"/>
                </a:solidFill>
                <a:latin typeface="Verdana" pitchFamily="34" charset="0"/>
                <a:ea typeface="Geneva" pitchFamily="-108" charset="-128"/>
              </a:defRPr>
            </a:lvl4pPr>
            <a:lvl5pPr marL="2057400" indent="-228600" eaLnBrk="0" hangingPunct="0">
              <a:spcBef>
                <a:spcPct val="30000"/>
              </a:spcBef>
              <a:defRPr sz="900">
                <a:solidFill>
                  <a:schemeClr val="tx1"/>
                </a:solidFill>
                <a:latin typeface="Verdana" pitchFamily="34" charset="0"/>
                <a:ea typeface="Geneva" pitchFamily="-108" charset="-128"/>
              </a:defRPr>
            </a:lvl5pPr>
            <a:lvl6pPr marL="2514600" indent="-228600" eaLnBrk="0" fontAlgn="base" hangingPunct="0">
              <a:spcBef>
                <a:spcPct val="30000"/>
              </a:spcBef>
              <a:spcAft>
                <a:spcPct val="0"/>
              </a:spcAft>
              <a:defRPr sz="900">
                <a:solidFill>
                  <a:schemeClr val="tx1"/>
                </a:solidFill>
                <a:latin typeface="Verdana" pitchFamily="34" charset="0"/>
                <a:ea typeface="Geneva" pitchFamily="-108" charset="-128"/>
              </a:defRPr>
            </a:lvl6pPr>
            <a:lvl7pPr marL="2971800" indent="-228600" eaLnBrk="0" fontAlgn="base" hangingPunct="0">
              <a:spcBef>
                <a:spcPct val="30000"/>
              </a:spcBef>
              <a:spcAft>
                <a:spcPct val="0"/>
              </a:spcAft>
              <a:defRPr sz="900">
                <a:solidFill>
                  <a:schemeClr val="tx1"/>
                </a:solidFill>
                <a:latin typeface="Verdana" pitchFamily="34" charset="0"/>
                <a:ea typeface="Geneva" pitchFamily="-108" charset="-128"/>
              </a:defRPr>
            </a:lvl7pPr>
            <a:lvl8pPr marL="3429000" indent="-228600" eaLnBrk="0" fontAlgn="base" hangingPunct="0">
              <a:spcBef>
                <a:spcPct val="30000"/>
              </a:spcBef>
              <a:spcAft>
                <a:spcPct val="0"/>
              </a:spcAft>
              <a:defRPr sz="900">
                <a:solidFill>
                  <a:schemeClr val="tx1"/>
                </a:solidFill>
                <a:latin typeface="Verdana" pitchFamily="34" charset="0"/>
                <a:ea typeface="Geneva" pitchFamily="-108" charset="-128"/>
              </a:defRPr>
            </a:lvl8pPr>
            <a:lvl9pPr marL="3886200" indent="-228600" eaLnBrk="0" fontAlgn="base" hangingPunct="0">
              <a:spcBef>
                <a:spcPct val="30000"/>
              </a:spcBef>
              <a:spcAft>
                <a:spcPct val="0"/>
              </a:spcAft>
              <a:defRPr sz="900">
                <a:solidFill>
                  <a:schemeClr val="tx1"/>
                </a:solidFill>
                <a:latin typeface="Verdana" pitchFamily="34" charset="0"/>
                <a:ea typeface="Geneva" pitchFamily="-108"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A6D4AFC-9715-4892-A6C9-EDFD50679731}" type="slidenum">
              <a:rPr kumimoji="0" lang="nl-NL" altLang="nl-NL" sz="1200" b="0" i="0" u="none" strike="noStrike" kern="1200" cap="none" spc="0" normalizeH="0" baseline="0" noProof="0" smtClean="0">
                <a:ln>
                  <a:noFill/>
                </a:ln>
                <a:solidFill>
                  <a:srgbClr val="000000"/>
                </a:solidFill>
                <a:effectLst/>
                <a:uLnTx/>
                <a:uFillTx/>
                <a:latin typeface="Verdana" pitchFamily="34" charset="0"/>
                <a:ea typeface="Geneva" pitchFamily="-10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nl-NL" altLang="nl-NL" sz="1200" b="0" i="0" u="none" strike="noStrike" kern="1200" cap="none" spc="0" normalizeH="0" baseline="0" noProof="0">
              <a:ln>
                <a:noFill/>
              </a:ln>
              <a:solidFill>
                <a:srgbClr val="000000"/>
              </a:solidFill>
              <a:effectLst/>
              <a:uLnTx/>
              <a:uFillTx/>
              <a:latin typeface="Verdana" pitchFamily="34" charset="0"/>
              <a:ea typeface="Geneva" pitchFamily="-108" charset="-128"/>
              <a:cs typeface="+mn-cs"/>
            </a:endParaRPr>
          </a:p>
        </p:txBody>
      </p:sp>
    </p:spTree>
    <p:extLst>
      <p:ext uri="{BB962C8B-B14F-4D97-AF65-F5344CB8AC3E}">
        <p14:creationId xmlns:p14="http://schemas.microsoft.com/office/powerpoint/2010/main" val="997013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a:ln/>
        </p:spPr>
      </p:sp>
      <p:sp>
        <p:nvSpPr>
          <p:cNvPr id="501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sz="900" b="1" kern="1200" dirty="0" smtClean="0">
                <a:solidFill>
                  <a:schemeClr val="tx1"/>
                </a:solidFill>
                <a:effectLst/>
                <a:latin typeface="Verdana" pitchFamily="34" charset="0"/>
                <a:ea typeface="Geneva" pitchFamily="29" charset="-128"/>
                <a:cs typeface="Geneva" pitchFamily="29" charset="-128"/>
              </a:rPr>
              <a:t>Eigen cijfers in de praktijk, klik rechts op de grafiek en dan op </a:t>
            </a:r>
            <a:r>
              <a:rPr lang="nl-NL" sz="900" b="1" kern="1200" dirty="0" err="1" smtClean="0">
                <a:solidFill>
                  <a:schemeClr val="tx1"/>
                </a:solidFill>
                <a:effectLst/>
                <a:latin typeface="Verdana" pitchFamily="34" charset="0"/>
                <a:ea typeface="Geneva" pitchFamily="29" charset="-128"/>
                <a:cs typeface="Geneva" pitchFamily="29" charset="-128"/>
              </a:rPr>
              <a:t>edit</a:t>
            </a:r>
            <a:r>
              <a:rPr lang="nl-NL" sz="900" b="1" kern="1200" baseline="0" dirty="0" smtClean="0">
                <a:solidFill>
                  <a:schemeClr val="tx1"/>
                </a:solidFill>
                <a:effectLst/>
                <a:latin typeface="Verdana" pitchFamily="34" charset="0"/>
                <a:ea typeface="Geneva" pitchFamily="29" charset="-128"/>
                <a:cs typeface="Geneva" pitchFamily="29" charset="-128"/>
              </a:rPr>
              <a:t> data,</a:t>
            </a:r>
            <a:r>
              <a:rPr lang="nl-NL" sz="900" b="1" kern="1200" dirty="0" smtClean="0">
                <a:solidFill>
                  <a:schemeClr val="tx1"/>
                </a:solidFill>
                <a:effectLst/>
                <a:latin typeface="Verdana" pitchFamily="34" charset="0"/>
                <a:ea typeface="Geneva" pitchFamily="29" charset="-128"/>
                <a:cs typeface="Geneva" pitchFamily="29" charset="-128"/>
              </a:rPr>
              <a:t> voer hier de percentages die u ontvangt van de huisartsen apotheken in, u kunt de percentages ook</a:t>
            </a:r>
            <a:r>
              <a:rPr lang="nl-NL" sz="900" b="1" kern="1200" baseline="0" dirty="0" smtClean="0">
                <a:solidFill>
                  <a:schemeClr val="tx1"/>
                </a:solidFill>
                <a:effectLst/>
                <a:latin typeface="Verdana" pitchFamily="34" charset="0"/>
                <a:ea typeface="Geneva" pitchFamily="29" charset="-128"/>
                <a:cs typeface="Geneva" pitchFamily="29" charset="-128"/>
              </a:rPr>
              <a:t> omzetten naar absolute aantallen</a:t>
            </a:r>
            <a:endParaRPr lang="nl-NL" altLang="nl-NL" b="1" dirty="0">
              <a:latin typeface="Times" pitchFamily="-108" charset="0"/>
              <a:ea typeface="Geneva" pitchFamily="-108" charset="-128"/>
            </a:endParaRPr>
          </a:p>
        </p:txBody>
      </p:sp>
      <p:sp>
        <p:nvSpPr>
          <p:cNvPr id="5018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Verdana" pitchFamily="34" charset="0"/>
                <a:ea typeface="Geneva" pitchFamily="-108" charset="-128"/>
              </a:defRPr>
            </a:lvl1pPr>
            <a:lvl2pPr marL="742950" indent="-285750" eaLnBrk="0" hangingPunct="0">
              <a:spcBef>
                <a:spcPct val="30000"/>
              </a:spcBef>
              <a:defRPr sz="900">
                <a:solidFill>
                  <a:schemeClr val="tx1"/>
                </a:solidFill>
                <a:latin typeface="Verdana" pitchFamily="34" charset="0"/>
                <a:ea typeface="Geneva" pitchFamily="-108" charset="-128"/>
              </a:defRPr>
            </a:lvl2pPr>
            <a:lvl3pPr marL="1143000" indent="-228600" eaLnBrk="0" hangingPunct="0">
              <a:spcBef>
                <a:spcPct val="30000"/>
              </a:spcBef>
              <a:defRPr sz="900">
                <a:solidFill>
                  <a:schemeClr val="tx1"/>
                </a:solidFill>
                <a:latin typeface="Verdana" pitchFamily="34" charset="0"/>
                <a:ea typeface="Geneva" pitchFamily="-108" charset="-128"/>
              </a:defRPr>
            </a:lvl3pPr>
            <a:lvl4pPr marL="1600200" indent="-228600" eaLnBrk="0" hangingPunct="0">
              <a:spcBef>
                <a:spcPct val="30000"/>
              </a:spcBef>
              <a:defRPr sz="900">
                <a:solidFill>
                  <a:schemeClr val="tx1"/>
                </a:solidFill>
                <a:latin typeface="Verdana" pitchFamily="34" charset="0"/>
                <a:ea typeface="Geneva" pitchFamily="-108" charset="-128"/>
              </a:defRPr>
            </a:lvl4pPr>
            <a:lvl5pPr marL="2057400" indent="-228600" eaLnBrk="0" hangingPunct="0">
              <a:spcBef>
                <a:spcPct val="30000"/>
              </a:spcBef>
              <a:defRPr sz="900">
                <a:solidFill>
                  <a:schemeClr val="tx1"/>
                </a:solidFill>
                <a:latin typeface="Verdana" pitchFamily="34" charset="0"/>
                <a:ea typeface="Geneva" pitchFamily="-108" charset="-128"/>
              </a:defRPr>
            </a:lvl5pPr>
            <a:lvl6pPr marL="2514600" indent="-228600" eaLnBrk="0" fontAlgn="base" hangingPunct="0">
              <a:spcBef>
                <a:spcPct val="30000"/>
              </a:spcBef>
              <a:spcAft>
                <a:spcPct val="0"/>
              </a:spcAft>
              <a:defRPr sz="900">
                <a:solidFill>
                  <a:schemeClr val="tx1"/>
                </a:solidFill>
                <a:latin typeface="Verdana" pitchFamily="34" charset="0"/>
                <a:ea typeface="Geneva" pitchFamily="-108" charset="-128"/>
              </a:defRPr>
            </a:lvl6pPr>
            <a:lvl7pPr marL="2971800" indent="-228600" eaLnBrk="0" fontAlgn="base" hangingPunct="0">
              <a:spcBef>
                <a:spcPct val="30000"/>
              </a:spcBef>
              <a:spcAft>
                <a:spcPct val="0"/>
              </a:spcAft>
              <a:defRPr sz="900">
                <a:solidFill>
                  <a:schemeClr val="tx1"/>
                </a:solidFill>
                <a:latin typeface="Verdana" pitchFamily="34" charset="0"/>
                <a:ea typeface="Geneva" pitchFamily="-108" charset="-128"/>
              </a:defRPr>
            </a:lvl7pPr>
            <a:lvl8pPr marL="3429000" indent="-228600" eaLnBrk="0" fontAlgn="base" hangingPunct="0">
              <a:spcBef>
                <a:spcPct val="30000"/>
              </a:spcBef>
              <a:spcAft>
                <a:spcPct val="0"/>
              </a:spcAft>
              <a:defRPr sz="900">
                <a:solidFill>
                  <a:schemeClr val="tx1"/>
                </a:solidFill>
                <a:latin typeface="Verdana" pitchFamily="34" charset="0"/>
                <a:ea typeface="Geneva" pitchFamily="-108" charset="-128"/>
              </a:defRPr>
            </a:lvl8pPr>
            <a:lvl9pPr marL="3886200" indent="-228600" eaLnBrk="0" fontAlgn="base" hangingPunct="0">
              <a:spcBef>
                <a:spcPct val="30000"/>
              </a:spcBef>
              <a:spcAft>
                <a:spcPct val="0"/>
              </a:spcAft>
              <a:defRPr sz="900">
                <a:solidFill>
                  <a:schemeClr val="tx1"/>
                </a:solidFill>
                <a:latin typeface="Verdana" pitchFamily="34" charset="0"/>
                <a:ea typeface="Geneva" pitchFamily="-108"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A6D4AFC-9715-4892-A6C9-EDFD50679731}" type="slidenum">
              <a:rPr kumimoji="0" lang="nl-NL" altLang="nl-NL" sz="1200" b="0" i="0" u="none" strike="noStrike" kern="1200" cap="none" spc="0" normalizeH="0" baseline="0" noProof="0" smtClean="0">
                <a:ln>
                  <a:noFill/>
                </a:ln>
                <a:solidFill>
                  <a:srgbClr val="000000"/>
                </a:solidFill>
                <a:effectLst/>
                <a:uLnTx/>
                <a:uFillTx/>
                <a:latin typeface="Verdana" pitchFamily="34" charset="0"/>
                <a:ea typeface="Geneva" pitchFamily="-10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nl-NL" altLang="nl-NL" sz="1200" b="0" i="0" u="none" strike="noStrike" kern="1200" cap="none" spc="0" normalizeH="0" baseline="0" noProof="0">
              <a:ln>
                <a:noFill/>
              </a:ln>
              <a:solidFill>
                <a:srgbClr val="000000"/>
              </a:solidFill>
              <a:effectLst/>
              <a:uLnTx/>
              <a:uFillTx/>
              <a:latin typeface="Verdana" pitchFamily="34" charset="0"/>
              <a:ea typeface="Geneva" pitchFamily="-108" charset="-128"/>
              <a:cs typeface="+mn-cs"/>
            </a:endParaRPr>
          </a:p>
        </p:txBody>
      </p:sp>
    </p:spTree>
    <p:extLst>
      <p:ext uri="{BB962C8B-B14F-4D97-AF65-F5344CB8AC3E}">
        <p14:creationId xmlns:p14="http://schemas.microsoft.com/office/powerpoint/2010/main" val="1142224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p:cNvSpPr>
            <a:spLocks noGrp="1" noRot="1" noChangeAspect="1" noTextEdit="1"/>
          </p:cNvSpPr>
          <p:nvPr>
            <p:ph type="sldImg"/>
          </p:nvPr>
        </p:nvSpPr>
        <p:spPr>
          <a:ln/>
        </p:spPr>
      </p:sp>
      <p:sp>
        <p:nvSpPr>
          <p:cNvPr id="5325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nl-NL" sz="900" kern="1200" dirty="0">
                <a:solidFill>
                  <a:schemeClr val="tx1"/>
                </a:solidFill>
                <a:effectLst/>
                <a:latin typeface="Verdana" pitchFamily="34" charset="0"/>
                <a:ea typeface="Geneva" pitchFamily="29" charset="-128"/>
                <a:cs typeface="Geneva" pitchFamily="29" charset="-128"/>
              </a:rPr>
              <a:t>Bespreek de onderlinge verschillen en ga </a:t>
            </a:r>
            <a:r>
              <a:rPr lang="nl-NL" sz="900" kern="1200" dirty="0" smtClean="0">
                <a:solidFill>
                  <a:schemeClr val="tx1"/>
                </a:solidFill>
                <a:effectLst/>
                <a:latin typeface="Verdana" pitchFamily="34" charset="0"/>
                <a:ea typeface="Geneva" pitchFamily="29" charset="-128"/>
                <a:cs typeface="Geneva" pitchFamily="29" charset="-128"/>
              </a:rPr>
              <a:t>hiervoor oorzaken na. </a:t>
            </a:r>
          </a:p>
          <a:p>
            <a:pPr lvl="0"/>
            <a:r>
              <a:rPr lang="nl-NL" sz="900" kern="1200" dirty="0" smtClean="0">
                <a:solidFill>
                  <a:schemeClr val="tx1"/>
                </a:solidFill>
                <a:effectLst/>
                <a:latin typeface="Verdana" pitchFamily="34" charset="0"/>
                <a:ea typeface="Geneva" pitchFamily="29" charset="-128"/>
                <a:cs typeface="Geneva" pitchFamily="29" charset="-128"/>
              </a:rPr>
              <a:t>Zijn er huisartsen die bijvoorbeeld met stoprecepten</a:t>
            </a:r>
            <a:r>
              <a:rPr lang="nl-NL" sz="900" kern="1200" baseline="0" dirty="0" smtClean="0">
                <a:solidFill>
                  <a:schemeClr val="tx1"/>
                </a:solidFill>
                <a:effectLst/>
                <a:latin typeface="Verdana" pitchFamily="34" charset="0"/>
                <a:ea typeface="Geneva" pitchFamily="29" charset="-128"/>
                <a:cs typeface="Geneva" pitchFamily="29" charset="-128"/>
              </a:rPr>
              <a:t> werken als iemand zich meldt met bijwerkingen of een allergie?</a:t>
            </a:r>
            <a:endParaRPr lang="nl-NL" sz="900" kern="1200" dirty="0">
              <a:solidFill>
                <a:schemeClr val="tx1"/>
              </a:solidFill>
              <a:effectLst/>
              <a:latin typeface="Verdana" pitchFamily="34" charset="0"/>
              <a:ea typeface="Geneva" pitchFamily="29" charset="-128"/>
              <a:cs typeface="Geneva" pitchFamily="29" charset="-128"/>
            </a:endParaRPr>
          </a:p>
          <a:p>
            <a:endParaRPr lang="nl-NL" altLang="nl-NL" dirty="0">
              <a:latin typeface="Times" pitchFamily="-108" charset="0"/>
              <a:ea typeface="Geneva" pitchFamily="-108" charset="-128"/>
            </a:endParaRPr>
          </a:p>
        </p:txBody>
      </p:sp>
      <p:sp>
        <p:nvSpPr>
          <p:cNvPr id="5325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Verdana" pitchFamily="34" charset="0"/>
                <a:ea typeface="Geneva" pitchFamily="-108" charset="-128"/>
              </a:defRPr>
            </a:lvl1pPr>
            <a:lvl2pPr marL="742950" indent="-285750" eaLnBrk="0" hangingPunct="0">
              <a:spcBef>
                <a:spcPct val="30000"/>
              </a:spcBef>
              <a:defRPr sz="900">
                <a:solidFill>
                  <a:schemeClr val="tx1"/>
                </a:solidFill>
                <a:latin typeface="Verdana" pitchFamily="34" charset="0"/>
                <a:ea typeface="Geneva" pitchFamily="-108" charset="-128"/>
              </a:defRPr>
            </a:lvl2pPr>
            <a:lvl3pPr marL="1143000" indent="-228600" eaLnBrk="0" hangingPunct="0">
              <a:spcBef>
                <a:spcPct val="30000"/>
              </a:spcBef>
              <a:defRPr sz="900">
                <a:solidFill>
                  <a:schemeClr val="tx1"/>
                </a:solidFill>
                <a:latin typeface="Verdana" pitchFamily="34" charset="0"/>
                <a:ea typeface="Geneva" pitchFamily="-108" charset="-128"/>
              </a:defRPr>
            </a:lvl3pPr>
            <a:lvl4pPr marL="1600200" indent="-228600" eaLnBrk="0" hangingPunct="0">
              <a:spcBef>
                <a:spcPct val="30000"/>
              </a:spcBef>
              <a:defRPr sz="900">
                <a:solidFill>
                  <a:schemeClr val="tx1"/>
                </a:solidFill>
                <a:latin typeface="Verdana" pitchFamily="34" charset="0"/>
                <a:ea typeface="Geneva" pitchFamily="-108" charset="-128"/>
              </a:defRPr>
            </a:lvl4pPr>
            <a:lvl5pPr marL="2057400" indent="-228600" eaLnBrk="0" hangingPunct="0">
              <a:spcBef>
                <a:spcPct val="30000"/>
              </a:spcBef>
              <a:defRPr sz="900">
                <a:solidFill>
                  <a:schemeClr val="tx1"/>
                </a:solidFill>
                <a:latin typeface="Verdana" pitchFamily="34" charset="0"/>
                <a:ea typeface="Geneva" pitchFamily="-108" charset="-128"/>
              </a:defRPr>
            </a:lvl5pPr>
            <a:lvl6pPr marL="2514600" indent="-228600" eaLnBrk="0" fontAlgn="base" hangingPunct="0">
              <a:spcBef>
                <a:spcPct val="30000"/>
              </a:spcBef>
              <a:spcAft>
                <a:spcPct val="0"/>
              </a:spcAft>
              <a:defRPr sz="900">
                <a:solidFill>
                  <a:schemeClr val="tx1"/>
                </a:solidFill>
                <a:latin typeface="Verdana" pitchFamily="34" charset="0"/>
                <a:ea typeface="Geneva" pitchFamily="-108" charset="-128"/>
              </a:defRPr>
            </a:lvl6pPr>
            <a:lvl7pPr marL="2971800" indent="-228600" eaLnBrk="0" fontAlgn="base" hangingPunct="0">
              <a:spcBef>
                <a:spcPct val="30000"/>
              </a:spcBef>
              <a:spcAft>
                <a:spcPct val="0"/>
              </a:spcAft>
              <a:defRPr sz="900">
                <a:solidFill>
                  <a:schemeClr val="tx1"/>
                </a:solidFill>
                <a:latin typeface="Verdana" pitchFamily="34" charset="0"/>
                <a:ea typeface="Geneva" pitchFamily="-108" charset="-128"/>
              </a:defRPr>
            </a:lvl7pPr>
            <a:lvl8pPr marL="3429000" indent="-228600" eaLnBrk="0" fontAlgn="base" hangingPunct="0">
              <a:spcBef>
                <a:spcPct val="30000"/>
              </a:spcBef>
              <a:spcAft>
                <a:spcPct val="0"/>
              </a:spcAft>
              <a:defRPr sz="900">
                <a:solidFill>
                  <a:schemeClr val="tx1"/>
                </a:solidFill>
                <a:latin typeface="Verdana" pitchFamily="34" charset="0"/>
                <a:ea typeface="Geneva" pitchFamily="-108" charset="-128"/>
              </a:defRPr>
            </a:lvl8pPr>
            <a:lvl9pPr marL="3886200" indent="-228600" eaLnBrk="0" fontAlgn="base" hangingPunct="0">
              <a:spcBef>
                <a:spcPct val="30000"/>
              </a:spcBef>
              <a:spcAft>
                <a:spcPct val="0"/>
              </a:spcAft>
              <a:defRPr sz="900">
                <a:solidFill>
                  <a:schemeClr val="tx1"/>
                </a:solidFill>
                <a:latin typeface="Verdana" pitchFamily="34" charset="0"/>
                <a:ea typeface="Geneva" pitchFamily="-108" charset="-128"/>
              </a:defRPr>
            </a:lvl9pPr>
          </a:lstStyle>
          <a:p>
            <a:pPr>
              <a:spcBef>
                <a:spcPct val="0"/>
              </a:spcBef>
            </a:pPr>
            <a:fld id="{27A44EA8-38ED-4C6A-875B-FC80031E7509}" type="slidenum">
              <a:rPr lang="nl-NL" altLang="nl-NL" sz="1200" smtClean="0"/>
              <a:pPr>
                <a:spcBef>
                  <a:spcPct val="0"/>
                </a:spcBef>
              </a:pPr>
              <a:t>30</a:t>
            </a:fld>
            <a:endParaRPr lang="nl-NL" altLang="nl-NL"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is het schrikbeeld dat iedere arts zou herkennen</a:t>
            </a:r>
            <a:r>
              <a:rPr lang="nl-NL" baseline="0" dirty="0" smtClean="0"/>
              <a:t> en iedere </a:t>
            </a:r>
            <a:r>
              <a:rPr lang="nl-NL" baseline="0" dirty="0" err="1" smtClean="0"/>
              <a:t>patient</a:t>
            </a:r>
            <a:r>
              <a:rPr lang="nl-NL" baseline="0" dirty="0" smtClean="0"/>
              <a:t> vreest. Heeft u deze reactie wel eens gezien na inname van antibiotica?</a:t>
            </a:r>
          </a:p>
          <a:p>
            <a:r>
              <a:rPr lang="nl-NL" baseline="0" dirty="0" smtClean="0"/>
              <a:t>En deze?</a:t>
            </a:r>
            <a:endParaRPr lang="nl-NL" dirty="0"/>
          </a:p>
        </p:txBody>
      </p:sp>
      <p:sp>
        <p:nvSpPr>
          <p:cNvPr id="4" name="Tijdelijke aanduiding voor dianummer 3"/>
          <p:cNvSpPr>
            <a:spLocks noGrp="1"/>
          </p:cNvSpPr>
          <p:nvPr>
            <p:ph type="sldNum" sz="quarter" idx="10"/>
          </p:nvPr>
        </p:nvSpPr>
        <p:spPr/>
        <p:txBody>
          <a:bodyPr/>
          <a:lstStyle/>
          <a:p>
            <a:pPr>
              <a:defRPr/>
            </a:pPr>
            <a:fld id="{8DE985DC-9A39-4FF1-BA75-85B2BFC0A45A}" type="slidenum">
              <a:rPr lang="nl-NL" smtClean="0"/>
              <a:pPr>
                <a:defRPr/>
              </a:pPr>
              <a:t>3</a:t>
            </a:fld>
            <a:endParaRPr lang="nl-NL"/>
          </a:p>
        </p:txBody>
      </p:sp>
    </p:spTree>
    <p:extLst>
      <p:ext uri="{BB962C8B-B14F-4D97-AF65-F5344CB8AC3E}">
        <p14:creationId xmlns:p14="http://schemas.microsoft.com/office/powerpoint/2010/main" val="1306244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a:ln/>
        </p:spPr>
      </p:sp>
      <p:sp>
        <p:nvSpPr>
          <p:cNvPr id="501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sz="900" b="1" kern="1200" dirty="0" smtClean="0">
                <a:solidFill>
                  <a:schemeClr val="tx1"/>
                </a:solidFill>
                <a:effectLst/>
                <a:latin typeface="Verdana" pitchFamily="34" charset="0"/>
                <a:ea typeface="Geneva" pitchFamily="29" charset="-128"/>
                <a:cs typeface="Geneva" pitchFamily="29" charset="-128"/>
              </a:rPr>
              <a:t>Deel de beide</a:t>
            </a:r>
            <a:r>
              <a:rPr lang="nl-NL" sz="900" b="1" kern="1200" baseline="0" dirty="0" smtClean="0">
                <a:solidFill>
                  <a:schemeClr val="tx1"/>
                </a:solidFill>
                <a:effectLst/>
                <a:latin typeface="Verdana" pitchFamily="34" charset="0"/>
                <a:ea typeface="Geneva" pitchFamily="29" charset="-128"/>
                <a:cs typeface="Geneva" pitchFamily="29" charset="-128"/>
              </a:rPr>
              <a:t> algoritmes uit, bespreek ze en breng </a:t>
            </a:r>
            <a:r>
              <a:rPr lang="nl-NL" sz="900" b="1" kern="1200" baseline="0" dirty="0" err="1" smtClean="0">
                <a:solidFill>
                  <a:schemeClr val="tx1"/>
                </a:solidFill>
                <a:effectLst/>
                <a:latin typeface="Verdana" pitchFamily="34" charset="0"/>
                <a:ea typeface="Geneva" pitchFamily="29" charset="-128"/>
                <a:cs typeface="Geneva" pitchFamily="29" charset="-128"/>
              </a:rPr>
              <a:t>evt</a:t>
            </a:r>
            <a:r>
              <a:rPr lang="nl-NL" sz="900" b="1" kern="1200" baseline="0" dirty="0" smtClean="0">
                <a:solidFill>
                  <a:schemeClr val="tx1"/>
                </a:solidFill>
                <a:effectLst/>
                <a:latin typeface="Verdana" pitchFamily="34" charset="0"/>
                <a:ea typeface="Geneva" pitchFamily="29" charset="-128"/>
                <a:cs typeface="Geneva" pitchFamily="29" charset="-128"/>
              </a:rPr>
              <a:t> lokale nuances aan!</a:t>
            </a:r>
            <a:endParaRPr lang="nl-NL" sz="900" kern="1200" dirty="0" smtClean="0">
              <a:solidFill>
                <a:schemeClr val="tx1"/>
              </a:solidFill>
              <a:effectLst/>
              <a:latin typeface="Verdana" pitchFamily="34" charset="0"/>
              <a:ea typeface="Geneva" pitchFamily="29" charset="-128"/>
              <a:cs typeface="Geneva" pitchFamily="29" charset="-128"/>
            </a:endParaRPr>
          </a:p>
          <a:p>
            <a:endParaRPr lang="nl-NL" altLang="nl-NL" b="1" dirty="0">
              <a:latin typeface="Times" pitchFamily="-108" charset="0"/>
              <a:ea typeface="Geneva" pitchFamily="-108" charset="-128"/>
            </a:endParaRPr>
          </a:p>
        </p:txBody>
      </p:sp>
      <p:sp>
        <p:nvSpPr>
          <p:cNvPr id="5018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Verdana" pitchFamily="34" charset="0"/>
                <a:ea typeface="Geneva" pitchFamily="-108" charset="-128"/>
              </a:defRPr>
            </a:lvl1pPr>
            <a:lvl2pPr marL="742950" indent="-285750" eaLnBrk="0" hangingPunct="0">
              <a:spcBef>
                <a:spcPct val="30000"/>
              </a:spcBef>
              <a:defRPr sz="900">
                <a:solidFill>
                  <a:schemeClr val="tx1"/>
                </a:solidFill>
                <a:latin typeface="Verdana" pitchFamily="34" charset="0"/>
                <a:ea typeface="Geneva" pitchFamily="-108" charset="-128"/>
              </a:defRPr>
            </a:lvl2pPr>
            <a:lvl3pPr marL="1143000" indent="-228600" eaLnBrk="0" hangingPunct="0">
              <a:spcBef>
                <a:spcPct val="30000"/>
              </a:spcBef>
              <a:defRPr sz="900">
                <a:solidFill>
                  <a:schemeClr val="tx1"/>
                </a:solidFill>
                <a:latin typeface="Verdana" pitchFamily="34" charset="0"/>
                <a:ea typeface="Geneva" pitchFamily="-108" charset="-128"/>
              </a:defRPr>
            </a:lvl3pPr>
            <a:lvl4pPr marL="1600200" indent="-228600" eaLnBrk="0" hangingPunct="0">
              <a:spcBef>
                <a:spcPct val="30000"/>
              </a:spcBef>
              <a:defRPr sz="900">
                <a:solidFill>
                  <a:schemeClr val="tx1"/>
                </a:solidFill>
                <a:latin typeface="Verdana" pitchFamily="34" charset="0"/>
                <a:ea typeface="Geneva" pitchFamily="-108" charset="-128"/>
              </a:defRPr>
            </a:lvl4pPr>
            <a:lvl5pPr marL="2057400" indent="-228600" eaLnBrk="0" hangingPunct="0">
              <a:spcBef>
                <a:spcPct val="30000"/>
              </a:spcBef>
              <a:defRPr sz="900">
                <a:solidFill>
                  <a:schemeClr val="tx1"/>
                </a:solidFill>
                <a:latin typeface="Verdana" pitchFamily="34" charset="0"/>
                <a:ea typeface="Geneva" pitchFamily="-108" charset="-128"/>
              </a:defRPr>
            </a:lvl5pPr>
            <a:lvl6pPr marL="2514600" indent="-228600" eaLnBrk="0" fontAlgn="base" hangingPunct="0">
              <a:spcBef>
                <a:spcPct val="30000"/>
              </a:spcBef>
              <a:spcAft>
                <a:spcPct val="0"/>
              </a:spcAft>
              <a:defRPr sz="900">
                <a:solidFill>
                  <a:schemeClr val="tx1"/>
                </a:solidFill>
                <a:latin typeface="Verdana" pitchFamily="34" charset="0"/>
                <a:ea typeface="Geneva" pitchFamily="-108" charset="-128"/>
              </a:defRPr>
            </a:lvl6pPr>
            <a:lvl7pPr marL="2971800" indent="-228600" eaLnBrk="0" fontAlgn="base" hangingPunct="0">
              <a:spcBef>
                <a:spcPct val="30000"/>
              </a:spcBef>
              <a:spcAft>
                <a:spcPct val="0"/>
              </a:spcAft>
              <a:defRPr sz="900">
                <a:solidFill>
                  <a:schemeClr val="tx1"/>
                </a:solidFill>
                <a:latin typeface="Verdana" pitchFamily="34" charset="0"/>
                <a:ea typeface="Geneva" pitchFamily="-108" charset="-128"/>
              </a:defRPr>
            </a:lvl7pPr>
            <a:lvl8pPr marL="3429000" indent="-228600" eaLnBrk="0" fontAlgn="base" hangingPunct="0">
              <a:spcBef>
                <a:spcPct val="30000"/>
              </a:spcBef>
              <a:spcAft>
                <a:spcPct val="0"/>
              </a:spcAft>
              <a:defRPr sz="900">
                <a:solidFill>
                  <a:schemeClr val="tx1"/>
                </a:solidFill>
                <a:latin typeface="Verdana" pitchFamily="34" charset="0"/>
                <a:ea typeface="Geneva" pitchFamily="-108" charset="-128"/>
              </a:defRPr>
            </a:lvl8pPr>
            <a:lvl9pPr marL="3886200" indent="-228600" eaLnBrk="0" fontAlgn="base" hangingPunct="0">
              <a:spcBef>
                <a:spcPct val="30000"/>
              </a:spcBef>
              <a:spcAft>
                <a:spcPct val="0"/>
              </a:spcAft>
              <a:defRPr sz="900">
                <a:solidFill>
                  <a:schemeClr val="tx1"/>
                </a:solidFill>
                <a:latin typeface="Verdana" pitchFamily="34" charset="0"/>
                <a:ea typeface="Geneva" pitchFamily="-108"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A6D4AFC-9715-4892-A6C9-EDFD50679731}" type="slidenum">
              <a:rPr kumimoji="0" lang="nl-NL" altLang="nl-NL" sz="1200" b="0" i="0" u="none" strike="noStrike" kern="1200" cap="none" spc="0" normalizeH="0" baseline="0" noProof="0" smtClean="0">
                <a:ln>
                  <a:noFill/>
                </a:ln>
                <a:solidFill>
                  <a:srgbClr val="000000"/>
                </a:solidFill>
                <a:effectLst/>
                <a:uLnTx/>
                <a:uFillTx/>
                <a:latin typeface="Verdana" pitchFamily="34" charset="0"/>
                <a:ea typeface="Geneva" pitchFamily="-10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nl-NL" altLang="nl-NL" sz="1200" b="0" i="0" u="none" strike="noStrike" kern="1200" cap="none" spc="0" normalizeH="0" baseline="0" noProof="0">
              <a:ln>
                <a:noFill/>
              </a:ln>
              <a:solidFill>
                <a:srgbClr val="000000"/>
              </a:solidFill>
              <a:effectLst/>
              <a:uLnTx/>
              <a:uFillTx/>
              <a:latin typeface="Verdana" pitchFamily="34" charset="0"/>
              <a:ea typeface="Geneva" pitchFamily="-108" charset="-128"/>
              <a:cs typeface="+mn-cs"/>
            </a:endParaRPr>
          </a:p>
        </p:txBody>
      </p:sp>
    </p:spTree>
    <p:extLst>
      <p:ext uri="{BB962C8B-B14F-4D97-AF65-F5344CB8AC3E}">
        <p14:creationId xmlns:p14="http://schemas.microsoft.com/office/powerpoint/2010/main" val="2285908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5632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ea typeface="Geneva" pitchFamily="-108" charset="-128"/>
              </a:rPr>
              <a:t>Herhaal de genoemde verbeterpunten. Laat de deelnemers aangeven welke verbeterpunten zij als eerste willen aanpakken en welke resultaten zij hiermee willen bereiken.</a:t>
            </a:r>
          </a:p>
          <a:p>
            <a:endParaRPr lang="nl-NL" altLang="nl-NL" dirty="0">
              <a:ea typeface="Geneva" pitchFamily="-108" charset="-128"/>
            </a:endParaRPr>
          </a:p>
          <a:p>
            <a:r>
              <a:rPr lang="nl-NL" altLang="nl-NL" dirty="0">
                <a:ea typeface="Geneva" pitchFamily="-108" charset="-128"/>
              </a:rPr>
              <a:t>Formuleer de beoogde resultaten volgens de SMART-principes (Specifiek, Meetbaar, Aanvaardbaar, Resultaatgericht en Tijdgebonden). In bijlage 4 staan voorbeelden van afspraken en resultaatdoelstellingen.</a:t>
            </a:r>
          </a:p>
          <a:p>
            <a:endParaRPr lang="nl-NL" altLang="nl-NL" dirty="0">
              <a:latin typeface="Times" pitchFamily="-108" charset="0"/>
              <a:ea typeface="Geneva" pitchFamily="-108" charset="-128"/>
            </a:endParaRPr>
          </a:p>
        </p:txBody>
      </p:sp>
      <p:sp>
        <p:nvSpPr>
          <p:cNvPr id="5632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Verdana" pitchFamily="34" charset="0"/>
                <a:ea typeface="Geneva" pitchFamily="-108" charset="-128"/>
              </a:defRPr>
            </a:lvl1pPr>
            <a:lvl2pPr marL="742950" indent="-285750" eaLnBrk="0" hangingPunct="0">
              <a:spcBef>
                <a:spcPct val="30000"/>
              </a:spcBef>
              <a:defRPr sz="900">
                <a:solidFill>
                  <a:schemeClr val="tx1"/>
                </a:solidFill>
                <a:latin typeface="Verdana" pitchFamily="34" charset="0"/>
                <a:ea typeface="Geneva" pitchFamily="-108" charset="-128"/>
              </a:defRPr>
            </a:lvl2pPr>
            <a:lvl3pPr marL="1143000" indent="-228600" eaLnBrk="0" hangingPunct="0">
              <a:spcBef>
                <a:spcPct val="30000"/>
              </a:spcBef>
              <a:defRPr sz="900">
                <a:solidFill>
                  <a:schemeClr val="tx1"/>
                </a:solidFill>
                <a:latin typeface="Verdana" pitchFamily="34" charset="0"/>
                <a:ea typeface="Geneva" pitchFamily="-108" charset="-128"/>
              </a:defRPr>
            </a:lvl3pPr>
            <a:lvl4pPr marL="1600200" indent="-228600" eaLnBrk="0" hangingPunct="0">
              <a:spcBef>
                <a:spcPct val="30000"/>
              </a:spcBef>
              <a:defRPr sz="900">
                <a:solidFill>
                  <a:schemeClr val="tx1"/>
                </a:solidFill>
                <a:latin typeface="Verdana" pitchFamily="34" charset="0"/>
                <a:ea typeface="Geneva" pitchFamily="-108" charset="-128"/>
              </a:defRPr>
            </a:lvl4pPr>
            <a:lvl5pPr marL="2057400" indent="-228600" eaLnBrk="0" hangingPunct="0">
              <a:spcBef>
                <a:spcPct val="30000"/>
              </a:spcBef>
              <a:defRPr sz="900">
                <a:solidFill>
                  <a:schemeClr val="tx1"/>
                </a:solidFill>
                <a:latin typeface="Verdana" pitchFamily="34" charset="0"/>
                <a:ea typeface="Geneva" pitchFamily="-108" charset="-128"/>
              </a:defRPr>
            </a:lvl5pPr>
            <a:lvl6pPr marL="2514600" indent="-228600" eaLnBrk="0" fontAlgn="base" hangingPunct="0">
              <a:spcBef>
                <a:spcPct val="30000"/>
              </a:spcBef>
              <a:spcAft>
                <a:spcPct val="0"/>
              </a:spcAft>
              <a:defRPr sz="900">
                <a:solidFill>
                  <a:schemeClr val="tx1"/>
                </a:solidFill>
                <a:latin typeface="Verdana" pitchFamily="34" charset="0"/>
                <a:ea typeface="Geneva" pitchFamily="-108" charset="-128"/>
              </a:defRPr>
            </a:lvl6pPr>
            <a:lvl7pPr marL="2971800" indent="-228600" eaLnBrk="0" fontAlgn="base" hangingPunct="0">
              <a:spcBef>
                <a:spcPct val="30000"/>
              </a:spcBef>
              <a:spcAft>
                <a:spcPct val="0"/>
              </a:spcAft>
              <a:defRPr sz="900">
                <a:solidFill>
                  <a:schemeClr val="tx1"/>
                </a:solidFill>
                <a:latin typeface="Verdana" pitchFamily="34" charset="0"/>
                <a:ea typeface="Geneva" pitchFamily="-108" charset="-128"/>
              </a:defRPr>
            </a:lvl7pPr>
            <a:lvl8pPr marL="3429000" indent="-228600" eaLnBrk="0" fontAlgn="base" hangingPunct="0">
              <a:spcBef>
                <a:spcPct val="30000"/>
              </a:spcBef>
              <a:spcAft>
                <a:spcPct val="0"/>
              </a:spcAft>
              <a:defRPr sz="900">
                <a:solidFill>
                  <a:schemeClr val="tx1"/>
                </a:solidFill>
                <a:latin typeface="Verdana" pitchFamily="34" charset="0"/>
                <a:ea typeface="Geneva" pitchFamily="-108" charset="-128"/>
              </a:defRPr>
            </a:lvl8pPr>
            <a:lvl9pPr marL="3886200" indent="-228600" eaLnBrk="0" fontAlgn="base" hangingPunct="0">
              <a:spcBef>
                <a:spcPct val="30000"/>
              </a:spcBef>
              <a:spcAft>
                <a:spcPct val="0"/>
              </a:spcAft>
              <a:defRPr sz="900">
                <a:solidFill>
                  <a:schemeClr val="tx1"/>
                </a:solidFill>
                <a:latin typeface="Verdana" pitchFamily="34" charset="0"/>
                <a:ea typeface="Geneva" pitchFamily="-108" charset="-128"/>
              </a:defRPr>
            </a:lvl9pPr>
          </a:lstStyle>
          <a:p>
            <a:pPr>
              <a:spcBef>
                <a:spcPct val="0"/>
              </a:spcBef>
            </a:pPr>
            <a:fld id="{3B57CB1B-6FF4-4FDA-B72E-CDBCC8D5744F}" type="slidenum">
              <a:rPr lang="nl-NL" altLang="nl-NL" sz="1200" smtClean="0"/>
              <a:pPr>
                <a:spcBef>
                  <a:spcPct val="0"/>
                </a:spcBef>
              </a:pPr>
              <a:t>32</a:t>
            </a:fld>
            <a:endParaRPr lang="nl-NL" altLang="nl-NL"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nl-NL" altLang="nl-NL">
              <a:latin typeface="Times" pitchFamily="-108" charset="0"/>
              <a:ea typeface="Geneva" pitchFamily="-108"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nl-NL" altLang="nl-NL">
              <a:latin typeface="Times" pitchFamily="-108" charset="0"/>
              <a:ea typeface="Geneva" pitchFamily="-108" charset="-128"/>
            </a:endParaRPr>
          </a:p>
        </p:txBody>
      </p:sp>
    </p:spTree>
    <p:extLst>
      <p:ext uri="{BB962C8B-B14F-4D97-AF65-F5344CB8AC3E}">
        <p14:creationId xmlns:p14="http://schemas.microsoft.com/office/powerpoint/2010/main" val="4187750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nl-NL" altLang="nl-NL">
              <a:latin typeface="Times" pitchFamily="-108" charset="0"/>
              <a:ea typeface="Geneva" pitchFamily="-108" charset="-128"/>
            </a:endParaRPr>
          </a:p>
        </p:txBody>
      </p:sp>
    </p:spTree>
    <p:extLst>
      <p:ext uri="{BB962C8B-B14F-4D97-AF65-F5344CB8AC3E}">
        <p14:creationId xmlns:p14="http://schemas.microsoft.com/office/powerpoint/2010/main" val="383690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a:ln/>
        </p:spPr>
      </p:sp>
      <p:sp>
        <p:nvSpPr>
          <p:cNvPr id="6041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latin typeface="Times" pitchFamily="-108" charset="0"/>
                <a:ea typeface="Geneva" pitchFamily="-108" charset="-128"/>
              </a:rPr>
              <a:t>Bron figuur: </a:t>
            </a:r>
            <a:r>
              <a:rPr lang="nl-NL" dirty="0" smtClean="0">
                <a:hlinkClick r:id="rId3"/>
              </a:rPr>
              <a:t>https://insightplus.mja.com.au/2016/13/rechallenging-antibiotic-allergies/</a:t>
            </a:r>
            <a:r>
              <a:rPr lang="nl-NL" dirty="0" smtClean="0"/>
              <a:t> </a:t>
            </a:r>
            <a:endParaRPr lang="nl-NL" altLang="nl-NL" dirty="0">
              <a:latin typeface="Times" pitchFamily="-108" charset="0"/>
              <a:ea typeface="Geneva" pitchFamily="-108" charset="-128"/>
            </a:endParaRPr>
          </a:p>
        </p:txBody>
      </p:sp>
      <p:sp>
        <p:nvSpPr>
          <p:cNvPr id="6042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Verdana" pitchFamily="34" charset="0"/>
                <a:ea typeface="Geneva" pitchFamily="-108" charset="-128"/>
              </a:defRPr>
            </a:lvl1pPr>
            <a:lvl2pPr marL="742950" indent="-285750" eaLnBrk="0" hangingPunct="0">
              <a:spcBef>
                <a:spcPct val="30000"/>
              </a:spcBef>
              <a:defRPr sz="900">
                <a:solidFill>
                  <a:schemeClr val="tx1"/>
                </a:solidFill>
                <a:latin typeface="Verdana" pitchFamily="34" charset="0"/>
                <a:ea typeface="Geneva" pitchFamily="-108" charset="-128"/>
              </a:defRPr>
            </a:lvl2pPr>
            <a:lvl3pPr marL="1143000" indent="-228600" eaLnBrk="0" hangingPunct="0">
              <a:spcBef>
                <a:spcPct val="30000"/>
              </a:spcBef>
              <a:defRPr sz="900">
                <a:solidFill>
                  <a:schemeClr val="tx1"/>
                </a:solidFill>
                <a:latin typeface="Verdana" pitchFamily="34" charset="0"/>
                <a:ea typeface="Geneva" pitchFamily="-108" charset="-128"/>
              </a:defRPr>
            </a:lvl3pPr>
            <a:lvl4pPr marL="1600200" indent="-228600" eaLnBrk="0" hangingPunct="0">
              <a:spcBef>
                <a:spcPct val="30000"/>
              </a:spcBef>
              <a:defRPr sz="900">
                <a:solidFill>
                  <a:schemeClr val="tx1"/>
                </a:solidFill>
                <a:latin typeface="Verdana" pitchFamily="34" charset="0"/>
                <a:ea typeface="Geneva" pitchFamily="-108" charset="-128"/>
              </a:defRPr>
            </a:lvl4pPr>
            <a:lvl5pPr marL="2057400" indent="-228600" eaLnBrk="0" hangingPunct="0">
              <a:spcBef>
                <a:spcPct val="30000"/>
              </a:spcBef>
              <a:defRPr sz="900">
                <a:solidFill>
                  <a:schemeClr val="tx1"/>
                </a:solidFill>
                <a:latin typeface="Verdana" pitchFamily="34" charset="0"/>
                <a:ea typeface="Geneva" pitchFamily="-108" charset="-128"/>
              </a:defRPr>
            </a:lvl5pPr>
            <a:lvl6pPr marL="2514600" indent="-228600" eaLnBrk="0" fontAlgn="base" hangingPunct="0">
              <a:spcBef>
                <a:spcPct val="30000"/>
              </a:spcBef>
              <a:spcAft>
                <a:spcPct val="0"/>
              </a:spcAft>
              <a:defRPr sz="900">
                <a:solidFill>
                  <a:schemeClr val="tx1"/>
                </a:solidFill>
                <a:latin typeface="Verdana" pitchFamily="34" charset="0"/>
                <a:ea typeface="Geneva" pitchFamily="-108" charset="-128"/>
              </a:defRPr>
            </a:lvl6pPr>
            <a:lvl7pPr marL="2971800" indent="-228600" eaLnBrk="0" fontAlgn="base" hangingPunct="0">
              <a:spcBef>
                <a:spcPct val="30000"/>
              </a:spcBef>
              <a:spcAft>
                <a:spcPct val="0"/>
              </a:spcAft>
              <a:defRPr sz="900">
                <a:solidFill>
                  <a:schemeClr val="tx1"/>
                </a:solidFill>
                <a:latin typeface="Verdana" pitchFamily="34" charset="0"/>
                <a:ea typeface="Geneva" pitchFamily="-108" charset="-128"/>
              </a:defRPr>
            </a:lvl7pPr>
            <a:lvl8pPr marL="3429000" indent="-228600" eaLnBrk="0" fontAlgn="base" hangingPunct="0">
              <a:spcBef>
                <a:spcPct val="30000"/>
              </a:spcBef>
              <a:spcAft>
                <a:spcPct val="0"/>
              </a:spcAft>
              <a:defRPr sz="900">
                <a:solidFill>
                  <a:schemeClr val="tx1"/>
                </a:solidFill>
                <a:latin typeface="Verdana" pitchFamily="34" charset="0"/>
                <a:ea typeface="Geneva" pitchFamily="-108" charset="-128"/>
              </a:defRPr>
            </a:lvl8pPr>
            <a:lvl9pPr marL="3886200" indent="-228600" eaLnBrk="0" fontAlgn="base" hangingPunct="0">
              <a:spcBef>
                <a:spcPct val="30000"/>
              </a:spcBef>
              <a:spcAft>
                <a:spcPct val="0"/>
              </a:spcAft>
              <a:defRPr sz="900">
                <a:solidFill>
                  <a:schemeClr val="tx1"/>
                </a:solidFill>
                <a:latin typeface="Verdana" pitchFamily="34" charset="0"/>
                <a:ea typeface="Geneva" pitchFamily="-108" charset="-128"/>
              </a:defRPr>
            </a:lvl9pPr>
          </a:lstStyle>
          <a:p>
            <a:pPr>
              <a:spcBef>
                <a:spcPct val="0"/>
              </a:spcBef>
            </a:pPr>
            <a:fld id="{A8510880-F8F5-469C-96F9-854B776E651D}" type="slidenum">
              <a:rPr lang="nl-NL" altLang="nl-NL" sz="1200" smtClean="0"/>
              <a:pPr>
                <a:spcBef>
                  <a:spcPct val="0"/>
                </a:spcBef>
              </a:pPr>
              <a:t>38</a:t>
            </a:fld>
            <a:endParaRPr lang="nl-NL" altLang="nl-NL"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t>Andere gevolgen van foutieve</a:t>
            </a:r>
            <a:r>
              <a:rPr lang="nl-NL" baseline="0" dirty="0" smtClean="0"/>
              <a:t> registraties en percentages komen aan bod gedurende het FTO</a:t>
            </a:r>
            <a:endParaRPr lang="nl-NL" dirty="0"/>
          </a:p>
        </p:txBody>
      </p:sp>
      <p:sp>
        <p:nvSpPr>
          <p:cNvPr id="4" name="Tijdelijke aanduiding voor dianummer 3"/>
          <p:cNvSpPr>
            <a:spLocks noGrp="1"/>
          </p:cNvSpPr>
          <p:nvPr>
            <p:ph type="sldNum" sz="quarter" idx="10"/>
          </p:nvPr>
        </p:nvSpPr>
        <p:spPr/>
        <p:txBody>
          <a:bodyPr/>
          <a:lstStyle/>
          <a:p>
            <a:pPr>
              <a:defRPr/>
            </a:pPr>
            <a:fld id="{8DE985DC-9A39-4FF1-BA75-85B2BFC0A45A}" type="slidenum">
              <a:rPr lang="nl-NL" smtClean="0"/>
              <a:pPr>
                <a:defRPr/>
              </a:pPr>
              <a:t>4</a:t>
            </a:fld>
            <a:endParaRPr lang="nl-NL" dirty="0"/>
          </a:p>
        </p:txBody>
      </p:sp>
    </p:spTree>
    <p:extLst>
      <p:ext uri="{BB962C8B-B14F-4D97-AF65-F5344CB8AC3E}">
        <p14:creationId xmlns:p14="http://schemas.microsoft.com/office/powerpoint/2010/main" val="231068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ea typeface="Geneva" pitchFamily="-10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a:ln/>
        </p:spPr>
      </p:sp>
      <p:sp>
        <p:nvSpPr>
          <p:cNvPr id="399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nl-NL" altLang="nl-NL" dirty="0">
                <a:ea typeface="Geneva" pitchFamily="-108" charset="-128"/>
              </a:rPr>
              <a:t>Deel </a:t>
            </a:r>
            <a:r>
              <a:rPr lang="nl-NL" altLang="nl-NL" dirty="0" smtClean="0">
                <a:ea typeface="Geneva" pitchFamily="-108" charset="-128"/>
              </a:rPr>
              <a:t>de kennistoets uit </a:t>
            </a:r>
            <a:r>
              <a:rPr lang="nl-NL" altLang="nl-NL" dirty="0">
                <a:ea typeface="Geneva" pitchFamily="-108" charset="-128"/>
              </a:rPr>
              <a:t>en vraag de deelnemers de vragen in 5 tot 10 minuten te beantwoorden.</a:t>
            </a:r>
            <a:r>
              <a:rPr lang="nl-NL" altLang="nl-NL" baseline="0" dirty="0">
                <a:ea typeface="Geneva" pitchFamily="-108" charset="-128"/>
              </a:rPr>
              <a:t> </a:t>
            </a:r>
          </a:p>
          <a:p>
            <a:pPr lvl="0"/>
            <a:r>
              <a:rPr lang="nl-NL" sz="900" kern="1200" dirty="0">
                <a:solidFill>
                  <a:schemeClr val="tx1"/>
                </a:solidFill>
                <a:effectLst/>
                <a:latin typeface="Verdana" pitchFamily="34" charset="0"/>
                <a:ea typeface="Geneva" pitchFamily="29" charset="-128"/>
                <a:cs typeface="Geneva" pitchFamily="29" charset="-128"/>
              </a:rPr>
              <a:t>Bespreek de kennistoets door bij elke vraag een deelnemer naar zijn antwoord te vragen. Vraag vervolgens of de overige deelnemers iets anders hebben ingevuld.</a:t>
            </a:r>
          </a:p>
          <a:p>
            <a:pPr lvl="0"/>
            <a:r>
              <a:rPr lang="nl-NL" sz="900" kern="1200" dirty="0">
                <a:solidFill>
                  <a:schemeClr val="tx1"/>
                </a:solidFill>
                <a:effectLst/>
                <a:latin typeface="Verdana" pitchFamily="34" charset="0"/>
                <a:ea typeface="Geneva" pitchFamily="29" charset="-128"/>
                <a:cs typeface="Geneva" pitchFamily="29" charset="-128"/>
              </a:rPr>
              <a:t>Licht het antwoord toe met behulp van de antwoorden uit </a:t>
            </a:r>
            <a:r>
              <a:rPr lang="nl-NL" sz="900" kern="1200" dirty="0" smtClean="0">
                <a:solidFill>
                  <a:schemeClr val="tx1"/>
                </a:solidFill>
                <a:effectLst/>
                <a:latin typeface="Verdana" pitchFamily="34" charset="0"/>
                <a:ea typeface="Geneva" pitchFamily="29" charset="-128"/>
                <a:cs typeface="Geneva" pitchFamily="29" charset="-128"/>
              </a:rPr>
              <a:t>bijlage.</a:t>
            </a:r>
            <a:endParaRPr lang="nl-NL" sz="900" kern="1200" dirty="0">
              <a:solidFill>
                <a:schemeClr val="tx1"/>
              </a:solidFill>
              <a:effectLst/>
              <a:latin typeface="Verdana" pitchFamily="34" charset="0"/>
              <a:ea typeface="Geneva" pitchFamily="29" charset="-128"/>
              <a:cs typeface="Geneva" pitchFamily="29" charset="-128"/>
            </a:endParaRPr>
          </a:p>
          <a:p>
            <a:endParaRPr lang="nl-NL" altLang="nl-NL" dirty="0">
              <a:ea typeface="Geneva" pitchFamily="-108" charset="-128"/>
            </a:endParaRPr>
          </a:p>
          <a:p>
            <a:endParaRPr lang="nl-NL" altLang="nl-NL" dirty="0">
              <a:latin typeface="Times" pitchFamily="-108" charset="0"/>
              <a:ea typeface="Geneva" pitchFamily="-108" charset="-128"/>
            </a:endParaRPr>
          </a:p>
        </p:txBody>
      </p:sp>
      <p:sp>
        <p:nvSpPr>
          <p:cNvPr id="3994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Verdana" pitchFamily="34" charset="0"/>
                <a:ea typeface="Geneva" pitchFamily="-108" charset="-128"/>
              </a:defRPr>
            </a:lvl1pPr>
            <a:lvl2pPr marL="742950" indent="-285750" eaLnBrk="0" hangingPunct="0">
              <a:spcBef>
                <a:spcPct val="30000"/>
              </a:spcBef>
              <a:defRPr sz="900">
                <a:solidFill>
                  <a:schemeClr val="tx1"/>
                </a:solidFill>
                <a:latin typeface="Verdana" pitchFamily="34" charset="0"/>
                <a:ea typeface="Geneva" pitchFamily="-108" charset="-128"/>
              </a:defRPr>
            </a:lvl2pPr>
            <a:lvl3pPr marL="1143000" indent="-228600" eaLnBrk="0" hangingPunct="0">
              <a:spcBef>
                <a:spcPct val="30000"/>
              </a:spcBef>
              <a:defRPr sz="900">
                <a:solidFill>
                  <a:schemeClr val="tx1"/>
                </a:solidFill>
                <a:latin typeface="Verdana" pitchFamily="34" charset="0"/>
                <a:ea typeface="Geneva" pitchFamily="-108" charset="-128"/>
              </a:defRPr>
            </a:lvl3pPr>
            <a:lvl4pPr marL="1600200" indent="-228600" eaLnBrk="0" hangingPunct="0">
              <a:spcBef>
                <a:spcPct val="30000"/>
              </a:spcBef>
              <a:defRPr sz="900">
                <a:solidFill>
                  <a:schemeClr val="tx1"/>
                </a:solidFill>
                <a:latin typeface="Verdana" pitchFamily="34" charset="0"/>
                <a:ea typeface="Geneva" pitchFamily="-108" charset="-128"/>
              </a:defRPr>
            </a:lvl4pPr>
            <a:lvl5pPr marL="2057400" indent="-228600" eaLnBrk="0" hangingPunct="0">
              <a:spcBef>
                <a:spcPct val="30000"/>
              </a:spcBef>
              <a:defRPr sz="900">
                <a:solidFill>
                  <a:schemeClr val="tx1"/>
                </a:solidFill>
                <a:latin typeface="Verdana" pitchFamily="34" charset="0"/>
                <a:ea typeface="Geneva" pitchFamily="-108" charset="-128"/>
              </a:defRPr>
            </a:lvl5pPr>
            <a:lvl6pPr marL="2514600" indent="-228600" eaLnBrk="0" fontAlgn="base" hangingPunct="0">
              <a:spcBef>
                <a:spcPct val="30000"/>
              </a:spcBef>
              <a:spcAft>
                <a:spcPct val="0"/>
              </a:spcAft>
              <a:defRPr sz="900">
                <a:solidFill>
                  <a:schemeClr val="tx1"/>
                </a:solidFill>
                <a:latin typeface="Verdana" pitchFamily="34" charset="0"/>
                <a:ea typeface="Geneva" pitchFamily="-108" charset="-128"/>
              </a:defRPr>
            </a:lvl6pPr>
            <a:lvl7pPr marL="2971800" indent="-228600" eaLnBrk="0" fontAlgn="base" hangingPunct="0">
              <a:spcBef>
                <a:spcPct val="30000"/>
              </a:spcBef>
              <a:spcAft>
                <a:spcPct val="0"/>
              </a:spcAft>
              <a:defRPr sz="900">
                <a:solidFill>
                  <a:schemeClr val="tx1"/>
                </a:solidFill>
                <a:latin typeface="Verdana" pitchFamily="34" charset="0"/>
                <a:ea typeface="Geneva" pitchFamily="-108" charset="-128"/>
              </a:defRPr>
            </a:lvl7pPr>
            <a:lvl8pPr marL="3429000" indent="-228600" eaLnBrk="0" fontAlgn="base" hangingPunct="0">
              <a:spcBef>
                <a:spcPct val="30000"/>
              </a:spcBef>
              <a:spcAft>
                <a:spcPct val="0"/>
              </a:spcAft>
              <a:defRPr sz="900">
                <a:solidFill>
                  <a:schemeClr val="tx1"/>
                </a:solidFill>
                <a:latin typeface="Verdana" pitchFamily="34" charset="0"/>
                <a:ea typeface="Geneva" pitchFamily="-108" charset="-128"/>
              </a:defRPr>
            </a:lvl8pPr>
            <a:lvl9pPr marL="3886200" indent="-228600" eaLnBrk="0" fontAlgn="base" hangingPunct="0">
              <a:spcBef>
                <a:spcPct val="30000"/>
              </a:spcBef>
              <a:spcAft>
                <a:spcPct val="0"/>
              </a:spcAft>
              <a:defRPr sz="900">
                <a:solidFill>
                  <a:schemeClr val="tx1"/>
                </a:solidFill>
                <a:latin typeface="Verdana" pitchFamily="34" charset="0"/>
                <a:ea typeface="Geneva" pitchFamily="-108" charset="-128"/>
              </a:defRPr>
            </a:lvl9pPr>
          </a:lstStyle>
          <a:p>
            <a:pPr>
              <a:spcBef>
                <a:spcPct val="0"/>
              </a:spcBef>
            </a:pPr>
            <a:fld id="{9134A304-23C8-4107-A4A7-830336F67E3B}" type="slidenum">
              <a:rPr lang="nl-NL" altLang="nl-NL" sz="1200" smtClean="0"/>
              <a:pPr>
                <a:spcBef>
                  <a:spcPct val="0"/>
                </a:spcBef>
              </a:pPr>
              <a:t>6</a:t>
            </a:fld>
            <a:endParaRPr lang="nl-NL" altLang="nl-NL"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900" b="1" kern="1200" dirty="0" smtClean="0">
                <a:solidFill>
                  <a:schemeClr val="tx1"/>
                </a:solidFill>
                <a:effectLst/>
                <a:latin typeface="Verdana" pitchFamily="34" charset="0"/>
                <a:ea typeface="Geneva" pitchFamily="29" charset="-128"/>
                <a:cs typeface="Geneva" pitchFamily="29" charset="-128"/>
              </a:rPr>
              <a:t>Antwoord</a:t>
            </a:r>
            <a:r>
              <a:rPr lang="nl-BE" sz="900" kern="1200" dirty="0" smtClean="0">
                <a:solidFill>
                  <a:schemeClr val="tx1"/>
                </a:solidFill>
                <a:effectLst/>
                <a:latin typeface="Verdana" pitchFamily="34" charset="0"/>
                <a:ea typeface="Geneva" pitchFamily="29" charset="-128"/>
                <a:cs typeface="Geneva" pitchFamily="29" charset="-128"/>
              </a:rPr>
              <a:t>: b. allergische type-IV reactie</a:t>
            </a:r>
            <a:endParaRPr lang="nl-NL" sz="900" kern="1200" dirty="0" smtClean="0">
              <a:solidFill>
                <a:schemeClr val="tx1"/>
              </a:solidFill>
              <a:effectLst/>
              <a:latin typeface="Verdana" pitchFamily="34" charset="0"/>
              <a:ea typeface="Geneva" pitchFamily="29" charset="-128"/>
              <a:cs typeface="Geneva" pitchFamily="29" charset="-128"/>
            </a:endParaRPr>
          </a:p>
          <a:p>
            <a:r>
              <a:rPr lang="nl-BE" sz="900" b="1" kern="1200" dirty="0" smtClean="0">
                <a:solidFill>
                  <a:schemeClr val="tx1"/>
                </a:solidFill>
                <a:effectLst/>
                <a:latin typeface="Verdana" pitchFamily="34" charset="0"/>
                <a:ea typeface="Geneva" pitchFamily="29" charset="-128"/>
                <a:cs typeface="Geneva" pitchFamily="29" charset="-128"/>
              </a:rPr>
              <a:t>Toelichting</a:t>
            </a:r>
            <a:r>
              <a:rPr lang="nl-BE" sz="900" kern="1200" dirty="0" smtClean="0">
                <a:solidFill>
                  <a:schemeClr val="tx1"/>
                </a:solidFill>
                <a:effectLst/>
                <a:latin typeface="Verdana" pitchFamily="34" charset="0"/>
                <a:ea typeface="Geneva" pitchFamily="29" charset="-128"/>
                <a:cs typeface="Geneva" pitchFamily="29" charset="-128"/>
              </a:rPr>
              <a:t>: zie ‘toelichting vraag 1, 2, 3’. </a:t>
            </a:r>
            <a:endParaRPr lang="nl-NL" sz="900" kern="1200" dirty="0" smtClean="0">
              <a:solidFill>
                <a:schemeClr val="tx1"/>
              </a:solidFill>
              <a:effectLst/>
              <a:latin typeface="Verdana" pitchFamily="34" charset="0"/>
              <a:ea typeface="Geneva" pitchFamily="29" charset="-128"/>
              <a:cs typeface="Geneva" pitchFamily="29" charset="-128"/>
            </a:endParaRPr>
          </a:p>
          <a:p>
            <a:endParaRPr lang="nl-NL" dirty="0"/>
          </a:p>
        </p:txBody>
      </p:sp>
      <p:sp>
        <p:nvSpPr>
          <p:cNvPr id="4" name="Tijdelijke aanduiding voor dianummer 3"/>
          <p:cNvSpPr>
            <a:spLocks noGrp="1"/>
          </p:cNvSpPr>
          <p:nvPr>
            <p:ph type="sldNum" sz="quarter" idx="10"/>
          </p:nvPr>
        </p:nvSpPr>
        <p:spPr/>
        <p:txBody>
          <a:bodyPr/>
          <a:lstStyle/>
          <a:p>
            <a:pPr>
              <a:defRPr/>
            </a:pPr>
            <a:fld id="{8DE985DC-9A39-4FF1-BA75-85B2BFC0A45A}" type="slidenum">
              <a:rPr lang="nl-NL" smtClean="0"/>
              <a:pPr>
                <a:defRPr/>
              </a:pPr>
              <a:t>7</a:t>
            </a:fld>
            <a:endParaRPr lang="nl-NL"/>
          </a:p>
        </p:txBody>
      </p:sp>
    </p:spTree>
    <p:extLst>
      <p:ext uri="{BB962C8B-B14F-4D97-AF65-F5344CB8AC3E}">
        <p14:creationId xmlns:p14="http://schemas.microsoft.com/office/powerpoint/2010/main" val="2986714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900" b="1" kern="1200" dirty="0" smtClean="0">
                <a:solidFill>
                  <a:schemeClr val="tx1"/>
                </a:solidFill>
                <a:effectLst/>
                <a:latin typeface="Verdana" pitchFamily="34" charset="0"/>
                <a:ea typeface="Geneva" pitchFamily="29" charset="-128"/>
                <a:cs typeface="Geneva" pitchFamily="29" charset="-128"/>
              </a:rPr>
              <a:t>Antwoord</a:t>
            </a:r>
            <a:r>
              <a:rPr lang="nl-NL" sz="900" kern="1200" dirty="0" smtClean="0">
                <a:solidFill>
                  <a:schemeClr val="tx1"/>
                </a:solidFill>
                <a:effectLst/>
                <a:latin typeface="Verdana" pitchFamily="34" charset="0"/>
                <a:ea typeface="Geneva" pitchFamily="29" charset="-128"/>
                <a:cs typeface="Geneva" pitchFamily="29" charset="-128"/>
              </a:rPr>
              <a:t>: a. urticaria</a:t>
            </a:r>
          </a:p>
          <a:p>
            <a:r>
              <a:rPr lang="nl-BE" sz="900" b="1" kern="1200" dirty="0" smtClean="0">
                <a:solidFill>
                  <a:schemeClr val="tx1"/>
                </a:solidFill>
                <a:effectLst/>
                <a:latin typeface="Verdana" pitchFamily="34" charset="0"/>
                <a:ea typeface="Geneva" pitchFamily="29" charset="-128"/>
                <a:cs typeface="Geneva" pitchFamily="29" charset="-128"/>
              </a:rPr>
              <a:t>Toelichting</a:t>
            </a:r>
            <a:r>
              <a:rPr lang="nl-BE" sz="900" kern="1200" dirty="0" smtClean="0">
                <a:solidFill>
                  <a:schemeClr val="tx1"/>
                </a:solidFill>
                <a:effectLst/>
                <a:latin typeface="Verdana" pitchFamily="34" charset="0"/>
                <a:ea typeface="Geneva" pitchFamily="29" charset="-128"/>
                <a:cs typeface="Geneva" pitchFamily="29" charset="-128"/>
              </a:rPr>
              <a:t>: zie ‘toelichting vraag 1, 2, 3’. </a:t>
            </a:r>
            <a:endParaRPr lang="nl-NL" sz="900" kern="1200" dirty="0" smtClean="0">
              <a:solidFill>
                <a:schemeClr val="tx1"/>
              </a:solidFill>
              <a:effectLst/>
              <a:latin typeface="Verdana" pitchFamily="34" charset="0"/>
              <a:ea typeface="Geneva" pitchFamily="29" charset="-128"/>
              <a:cs typeface="Geneva" pitchFamily="29" charset="-128"/>
            </a:endParaRPr>
          </a:p>
          <a:p>
            <a:endParaRPr lang="nl-NL" dirty="0" smtClean="0"/>
          </a:p>
          <a:p>
            <a:r>
              <a:rPr lang="nl-NL" sz="900" kern="1200" dirty="0" smtClean="0">
                <a:solidFill>
                  <a:schemeClr val="tx1"/>
                </a:solidFill>
                <a:effectLst/>
                <a:latin typeface="Verdana" pitchFamily="34" charset="0"/>
                <a:ea typeface="Geneva" pitchFamily="29" charset="-128"/>
                <a:cs typeface="Geneva" pitchFamily="29" charset="-128"/>
              </a:rPr>
              <a:t>Beschrijving reacties:</a:t>
            </a:r>
          </a:p>
          <a:p>
            <a:pPr lvl="0"/>
            <a:r>
              <a:rPr lang="nl-NL" sz="900" kern="1200" dirty="0" smtClean="0">
                <a:solidFill>
                  <a:schemeClr val="tx1"/>
                </a:solidFill>
                <a:effectLst/>
                <a:latin typeface="Verdana" pitchFamily="34" charset="0"/>
                <a:ea typeface="Geneva" pitchFamily="29" charset="-128"/>
                <a:cs typeface="Geneva" pitchFamily="29" charset="-128"/>
              </a:rPr>
              <a:t>Urticaria = galbulten = netelroos: snel opkomende, heftig jeukende, bleek tot dieprode, verdikte en scherp omschreven plekken</a:t>
            </a:r>
          </a:p>
          <a:p>
            <a:pPr lvl="0"/>
            <a:r>
              <a:rPr lang="nl-NL" sz="900" kern="1200" dirty="0" smtClean="0">
                <a:solidFill>
                  <a:schemeClr val="tx1"/>
                </a:solidFill>
                <a:effectLst/>
                <a:latin typeface="Verdana" pitchFamily="34" charset="0"/>
                <a:ea typeface="Geneva" pitchFamily="29" charset="-128"/>
                <a:cs typeface="Geneva" pitchFamily="29" charset="-128"/>
              </a:rPr>
              <a:t>Exantheem = geneesmiddel eruptie = dermatitis </a:t>
            </a:r>
            <a:r>
              <a:rPr lang="nl-NL" sz="900" kern="1200" dirty="0" err="1" smtClean="0">
                <a:solidFill>
                  <a:schemeClr val="tx1"/>
                </a:solidFill>
                <a:effectLst/>
                <a:latin typeface="Verdana" pitchFamily="34" charset="0"/>
                <a:ea typeface="Geneva" pitchFamily="29" charset="-128"/>
                <a:cs typeface="Geneva" pitchFamily="29" charset="-128"/>
              </a:rPr>
              <a:t>medicamentosa</a:t>
            </a:r>
            <a:r>
              <a:rPr lang="nl-NL" sz="900" kern="1200" dirty="0" smtClean="0">
                <a:solidFill>
                  <a:schemeClr val="tx1"/>
                </a:solidFill>
                <a:effectLst/>
                <a:latin typeface="Verdana" pitchFamily="34" charset="0"/>
                <a:ea typeface="Geneva" pitchFamily="29" charset="-128"/>
                <a:cs typeface="Geneva" pitchFamily="29" charset="-128"/>
              </a:rPr>
              <a:t>: </a:t>
            </a:r>
            <a:r>
              <a:rPr lang="nl-NL" sz="900" kern="1200" dirty="0" err="1" smtClean="0">
                <a:solidFill>
                  <a:schemeClr val="tx1"/>
                </a:solidFill>
                <a:effectLst/>
                <a:latin typeface="Verdana" pitchFamily="34" charset="0"/>
                <a:ea typeface="Geneva" pitchFamily="29" charset="-128"/>
                <a:cs typeface="Geneva" pitchFamily="29" charset="-128"/>
              </a:rPr>
              <a:t>maculeuze</a:t>
            </a:r>
            <a:r>
              <a:rPr lang="nl-NL" sz="900" kern="1200" dirty="0" smtClean="0">
                <a:solidFill>
                  <a:schemeClr val="tx1"/>
                </a:solidFill>
                <a:effectLst/>
                <a:latin typeface="Verdana" pitchFamily="34" charset="0"/>
                <a:ea typeface="Geneva" pitchFamily="29" charset="-128"/>
                <a:cs typeface="Geneva" pitchFamily="29" charset="-128"/>
              </a:rPr>
              <a:t> of maculopapuleus exantheem, zijn kleine rode vlekjes en bultjes verspreid over het gehele lichaam  </a:t>
            </a:r>
            <a:r>
              <a:rPr lang="nl-NL" sz="900" kern="1200" dirty="0" smtClean="0">
                <a:solidFill>
                  <a:schemeClr val="tx1"/>
                </a:solidFill>
                <a:effectLst/>
                <a:latin typeface="Verdana" pitchFamily="34" charset="0"/>
                <a:ea typeface="Geneva" pitchFamily="29" charset="-128"/>
                <a:cs typeface="Geneva" pitchFamily="29" charset="-128"/>
                <a:sym typeface="Wingdings" panose="05000000000000000000" pitchFamily="2" charset="2"/>
              </a:rPr>
              <a:t> </a:t>
            </a:r>
            <a:r>
              <a:rPr lang="nl-NL" sz="900" kern="1200" dirty="0" err="1" smtClean="0">
                <a:solidFill>
                  <a:schemeClr val="tx1"/>
                </a:solidFill>
                <a:effectLst/>
                <a:latin typeface="Verdana" pitchFamily="34" charset="0"/>
                <a:ea typeface="Geneva" pitchFamily="29" charset="-128"/>
                <a:cs typeface="Geneva" pitchFamily="29" charset="-128"/>
                <a:sym typeface="Wingdings" panose="05000000000000000000" pitchFamily="2" charset="2"/>
              </a:rPr>
              <a:t>Brobbeltjes</a:t>
            </a:r>
            <a:r>
              <a:rPr lang="nl-NL" sz="900" kern="1200" dirty="0" smtClean="0">
                <a:solidFill>
                  <a:schemeClr val="tx1"/>
                </a:solidFill>
                <a:effectLst/>
                <a:latin typeface="Verdana" pitchFamily="34" charset="0"/>
                <a:ea typeface="Geneva" pitchFamily="29" charset="-128"/>
                <a:cs typeface="Geneva" pitchFamily="29" charset="-128"/>
                <a:sym typeface="Wingdings" panose="05000000000000000000" pitchFamily="2" charset="2"/>
              </a:rPr>
              <a:t> in volksmond</a:t>
            </a:r>
            <a:endParaRPr lang="nl-NL" sz="900" kern="1200" dirty="0" smtClean="0">
              <a:solidFill>
                <a:schemeClr val="tx1"/>
              </a:solidFill>
              <a:effectLst/>
              <a:latin typeface="Verdana" pitchFamily="34" charset="0"/>
              <a:ea typeface="Geneva" pitchFamily="29" charset="-128"/>
              <a:cs typeface="Geneva" pitchFamily="29" charset="-128"/>
            </a:endParaRPr>
          </a:p>
          <a:p>
            <a:pPr lvl="0"/>
            <a:r>
              <a:rPr lang="nl-BE" sz="900" kern="1200" dirty="0" smtClean="0">
                <a:solidFill>
                  <a:schemeClr val="tx1"/>
                </a:solidFill>
                <a:effectLst/>
                <a:latin typeface="Verdana" pitchFamily="34" charset="0"/>
                <a:ea typeface="Geneva" pitchFamily="29" charset="-128"/>
                <a:cs typeface="Geneva" pitchFamily="29" charset="-128"/>
              </a:rPr>
              <a:t>SJS/TEN syndroom = Stevens-Johnson syndroom/Toxische epidermale necrolyse: zeldzame en levensbedreigende toxicodermie, resulterend in loslating van grote delen van de huid, gepaard met systemische symptomen</a:t>
            </a:r>
            <a:endParaRPr lang="nl-NL" sz="900" kern="1200" dirty="0" smtClean="0">
              <a:solidFill>
                <a:schemeClr val="tx1"/>
              </a:solidFill>
              <a:effectLst/>
              <a:latin typeface="Verdana" pitchFamily="34" charset="0"/>
              <a:ea typeface="Geneva" pitchFamily="29" charset="-128"/>
              <a:cs typeface="Geneva" pitchFamily="29" charset="-128"/>
            </a:endParaRPr>
          </a:p>
          <a:p>
            <a:pPr lvl="0"/>
            <a:r>
              <a:rPr lang="nl-NL" sz="900" kern="1200" dirty="0" smtClean="0">
                <a:solidFill>
                  <a:schemeClr val="tx1"/>
                </a:solidFill>
                <a:effectLst/>
                <a:latin typeface="Verdana" pitchFamily="34" charset="0"/>
                <a:ea typeface="Geneva" pitchFamily="29" charset="-128"/>
                <a:cs typeface="Geneva" pitchFamily="29" charset="-128"/>
              </a:rPr>
              <a:t>DRESS-syndroom = drug </a:t>
            </a:r>
            <a:r>
              <a:rPr lang="nl-NL" sz="900" kern="1200" dirty="0" err="1" smtClean="0">
                <a:solidFill>
                  <a:schemeClr val="tx1"/>
                </a:solidFill>
                <a:effectLst/>
                <a:latin typeface="Verdana" pitchFamily="34" charset="0"/>
                <a:ea typeface="Geneva" pitchFamily="29" charset="-128"/>
                <a:cs typeface="Geneva" pitchFamily="29" charset="-128"/>
              </a:rPr>
              <a:t>rash</a:t>
            </a:r>
            <a:r>
              <a:rPr lang="nl-NL" sz="900" kern="1200" dirty="0" smtClean="0">
                <a:solidFill>
                  <a:schemeClr val="tx1"/>
                </a:solidFill>
                <a:effectLst/>
                <a:latin typeface="Verdana" pitchFamily="34" charset="0"/>
                <a:ea typeface="Geneva" pitchFamily="29" charset="-128"/>
                <a:cs typeface="Geneva" pitchFamily="29" charset="-128"/>
              </a:rPr>
              <a:t> </a:t>
            </a:r>
            <a:r>
              <a:rPr lang="nl-NL" sz="900" kern="1200" dirty="0" err="1" smtClean="0">
                <a:solidFill>
                  <a:schemeClr val="tx1"/>
                </a:solidFill>
                <a:effectLst/>
                <a:latin typeface="Verdana" pitchFamily="34" charset="0"/>
                <a:ea typeface="Geneva" pitchFamily="29" charset="-128"/>
                <a:cs typeface="Geneva" pitchFamily="29" charset="-128"/>
              </a:rPr>
              <a:t>with</a:t>
            </a:r>
            <a:r>
              <a:rPr lang="nl-NL" sz="900" kern="1200" dirty="0" smtClean="0">
                <a:solidFill>
                  <a:schemeClr val="tx1"/>
                </a:solidFill>
                <a:effectLst/>
                <a:latin typeface="Verdana" pitchFamily="34" charset="0"/>
                <a:ea typeface="Geneva" pitchFamily="29" charset="-128"/>
                <a:cs typeface="Geneva" pitchFamily="29" charset="-128"/>
              </a:rPr>
              <a:t> </a:t>
            </a:r>
            <a:r>
              <a:rPr lang="nl-NL" sz="900" kern="1200" dirty="0" err="1" smtClean="0">
                <a:solidFill>
                  <a:schemeClr val="tx1"/>
                </a:solidFill>
                <a:effectLst/>
                <a:latin typeface="Verdana" pitchFamily="34" charset="0"/>
                <a:ea typeface="Geneva" pitchFamily="29" charset="-128"/>
                <a:cs typeface="Geneva" pitchFamily="29" charset="-128"/>
              </a:rPr>
              <a:t>eosinophilia</a:t>
            </a:r>
            <a:r>
              <a:rPr lang="nl-NL" sz="900" kern="1200" dirty="0" smtClean="0">
                <a:solidFill>
                  <a:schemeClr val="tx1"/>
                </a:solidFill>
                <a:effectLst/>
                <a:latin typeface="Verdana" pitchFamily="34" charset="0"/>
                <a:ea typeface="Geneva" pitchFamily="29" charset="-128"/>
                <a:cs typeface="Geneva" pitchFamily="29" charset="-128"/>
              </a:rPr>
              <a:t> </a:t>
            </a:r>
            <a:r>
              <a:rPr lang="nl-NL" sz="900" kern="1200" dirty="0" err="1" smtClean="0">
                <a:solidFill>
                  <a:schemeClr val="tx1"/>
                </a:solidFill>
                <a:effectLst/>
                <a:latin typeface="Verdana" pitchFamily="34" charset="0"/>
                <a:ea typeface="Geneva" pitchFamily="29" charset="-128"/>
                <a:cs typeface="Geneva" pitchFamily="29" charset="-128"/>
              </a:rPr>
              <a:t>and</a:t>
            </a:r>
            <a:r>
              <a:rPr lang="nl-NL" sz="900" kern="1200" dirty="0" smtClean="0">
                <a:solidFill>
                  <a:schemeClr val="tx1"/>
                </a:solidFill>
                <a:effectLst/>
                <a:latin typeface="Verdana" pitchFamily="34" charset="0"/>
                <a:ea typeface="Geneva" pitchFamily="29" charset="-128"/>
                <a:cs typeface="Geneva" pitchFamily="29" charset="-128"/>
              </a:rPr>
              <a:t> </a:t>
            </a:r>
            <a:r>
              <a:rPr lang="nl-NL" sz="900" kern="1200" dirty="0" err="1" smtClean="0">
                <a:solidFill>
                  <a:schemeClr val="tx1"/>
                </a:solidFill>
                <a:effectLst/>
                <a:latin typeface="Verdana" pitchFamily="34" charset="0"/>
                <a:ea typeface="Geneva" pitchFamily="29" charset="-128"/>
                <a:cs typeface="Geneva" pitchFamily="29" charset="-128"/>
              </a:rPr>
              <a:t>systemic</a:t>
            </a:r>
            <a:r>
              <a:rPr lang="nl-NL" sz="900" kern="1200" dirty="0" smtClean="0">
                <a:solidFill>
                  <a:schemeClr val="tx1"/>
                </a:solidFill>
                <a:effectLst/>
                <a:latin typeface="Verdana" pitchFamily="34" charset="0"/>
                <a:ea typeface="Geneva" pitchFamily="29" charset="-128"/>
                <a:cs typeface="Geneva" pitchFamily="29" charset="-128"/>
              </a:rPr>
              <a:t> </a:t>
            </a:r>
            <a:r>
              <a:rPr lang="nl-NL" sz="900" kern="1200" dirty="0" err="1" smtClean="0">
                <a:solidFill>
                  <a:schemeClr val="tx1"/>
                </a:solidFill>
                <a:effectLst/>
                <a:latin typeface="Verdana" pitchFamily="34" charset="0"/>
                <a:ea typeface="Geneva" pitchFamily="29" charset="-128"/>
                <a:cs typeface="Geneva" pitchFamily="29" charset="-128"/>
              </a:rPr>
              <a:t>symptoms</a:t>
            </a:r>
            <a:r>
              <a:rPr lang="nl-NL" sz="900" kern="1200" dirty="0" smtClean="0">
                <a:solidFill>
                  <a:schemeClr val="tx1"/>
                </a:solidFill>
                <a:effectLst/>
                <a:latin typeface="Verdana" pitchFamily="34" charset="0"/>
                <a:ea typeface="Geneva" pitchFamily="29" charset="-128"/>
                <a:cs typeface="Geneva" pitchFamily="29" charset="-128"/>
              </a:rPr>
              <a:t>: ernstige toxicodermie, met eosinofilie en systemische verschijnselen </a:t>
            </a:r>
            <a:r>
              <a:rPr lang="en-US" sz="900" kern="1200" dirty="0" smtClean="0">
                <a:solidFill>
                  <a:schemeClr val="tx1"/>
                </a:solidFill>
                <a:effectLst/>
                <a:latin typeface="Verdana" pitchFamily="34" charset="0"/>
                <a:ea typeface="Geneva" pitchFamily="29" charset="-128"/>
                <a:cs typeface="Geneva" pitchFamily="29" charset="-128"/>
                <a:sym typeface="Wingdings" panose="05000000000000000000" pitchFamily="2" charset="2"/>
              </a:rPr>
              <a:t></a:t>
            </a:r>
            <a:r>
              <a:rPr lang="nl-NL" sz="900" kern="1200" dirty="0" smtClean="0">
                <a:solidFill>
                  <a:schemeClr val="tx1"/>
                </a:solidFill>
                <a:effectLst/>
                <a:latin typeface="Verdana" pitchFamily="34" charset="0"/>
                <a:ea typeface="Geneva" pitchFamily="29" charset="-128"/>
                <a:cs typeface="Geneva" pitchFamily="29" charset="-128"/>
              </a:rPr>
              <a:t> SJS/TEN kan hieronder worden ingedeeld </a:t>
            </a:r>
          </a:p>
          <a:p>
            <a:endParaRPr lang="nl-NL" dirty="0"/>
          </a:p>
        </p:txBody>
      </p:sp>
      <p:sp>
        <p:nvSpPr>
          <p:cNvPr id="4" name="Tijdelijke aanduiding voor dianummer 3"/>
          <p:cNvSpPr>
            <a:spLocks noGrp="1"/>
          </p:cNvSpPr>
          <p:nvPr>
            <p:ph type="sldNum" sz="quarter" idx="10"/>
          </p:nvPr>
        </p:nvSpPr>
        <p:spPr/>
        <p:txBody>
          <a:bodyPr/>
          <a:lstStyle/>
          <a:p>
            <a:pPr>
              <a:defRPr/>
            </a:pPr>
            <a:fld id="{8DE985DC-9A39-4FF1-BA75-85B2BFC0A45A}" type="slidenum">
              <a:rPr lang="nl-NL" smtClean="0"/>
              <a:pPr>
                <a:defRPr/>
              </a:pPr>
              <a:t>8</a:t>
            </a:fld>
            <a:endParaRPr lang="nl-NL"/>
          </a:p>
        </p:txBody>
      </p:sp>
    </p:spTree>
    <p:extLst>
      <p:ext uri="{BB962C8B-B14F-4D97-AF65-F5344CB8AC3E}">
        <p14:creationId xmlns:p14="http://schemas.microsoft.com/office/powerpoint/2010/main" val="2407897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BE" sz="900" b="1" kern="1200" dirty="0" smtClean="0">
                <a:solidFill>
                  <a:schemeClr val="tx1"/>
                </a:solidFill>
                <a:effectLst/>
                <a:latin typeface="Verdana" pitchFamily="34" charset="0"/>
                <a:ea typeface="Geneva" pitchFamily="29" charset="-128"/>
                <a:cs typeface="Geneva" pitchFamily="29" charset="-128"/>
              </a:rPr>
              <a:t>Antwoord</a:t>
            </a:r>
            <a:r>
              <a:rPr lang="nl-BE" sz="900" kern="1200" dirty="0" smtClean="0">
                <a:solidFill>
                  <a:schemeClr val="tx1"/>
                </a:solidFill>
                <a:effectLst/>
                <a:latin typeface="Verdana" pitchFamily="34" charset="0"/>
                <a:ea typeface="Geneva" pitchFamily="29" charset="-128"/>
                <a:cs typeface="Geneva" pitchFamily="29" charset="-128"/>
              </a:rPr>
              <a:t>: b. de tijd tussen het innemen van het antibioticum en het optreden van de reactie </a:t>
            </a:r>
            <a:endParaRPr lang="nl-NL" sz="900" kern="1200" dirty="0" smtClean="0">
              <a:solidFill>
                <a:schemeClr val="tx1"/>
              </a:solidFill>
              <a:effectLst/>
              <a:latin typeface="Verdana" pitchFamily="34" charset="0"/>
              <a:ea typeface="Geneva" pitchFamily="29" charset="-128"/>
              <a:cs typeface="Geneva" pitchFamily="29" charset="-128"/>
            </a:endParaRPr>
          </a:p>
          <a:p>
            <a:endParaRPr lang="nl-NL"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900" kern="1200" dirty="0" smtClean="0">
                <a:solidFill>
                  <a:schemeClr val="tx1"/>
                </a:solidFill>
                <a:effectLst/>
                <a:latin typeface="Verdana" pitchFamily="34" charset="0"/>
                <a:ea typeface="Geneva" pitchFamily="29" charset="-128"/>
                <a:cs typeface="Geneva" pitchFamily="29" charset="-128"/>
              </a:rPr>
              <a:t>‘</a:t>
            </a:r>
            <a:r>
              <a:rPr lang="nl-NL" sz="900" kern="1200" dirty="0" err="1" smtClean="0">
                <a:solidFill>
                  <a:schemeClr val="tx1"/>
                </a:solidFill>
                <a:effectLst/>
                <a:latin typeface="Verdana" pitchFamily="34" charset="0"/>
                <a:ea typeface="Geneva" pitchFamily="29" charset="-128"/>
                <a:cs typeface="Geneva" pitchFamily="29" charset="-128"/>
              </a:rPr>
              <a:t>Immediate</a:t>
            </a:r>
            <a:r>
              <a:rPr lang="nl-NL" sz="900" kern="1200" dirty="0" smtClean="0">
                <a:solidFill>
                  <a:schemeClr val="tx1"/>
                </a:solidFill>
                <a:effectLst/>
                <a:latin typeface="Verdana" pitchFamily="34" charset="0"/>
                <a:ea typeface="Geneva" pitchFamily="29" charset="-128"/>
                <a:cs typeface="Geneva" pitchFamily="29" charset="-128"/>
              </a:rPr>
              <a:t> responses’, ook gekend als type-I overgevoeligheid, ontstaan binnen een uur (</a:t>
            </a:r>
            <a:r>
              <a:rPr lang="nl-NL" sz="900" b="1" kern="1200" dirty="0" smtClean="0">
                <a:solidFill>
                  <a:schemeClr val="tx1"/>
                </a:solidFill>
                <a:effectLst/>
                <a:latin typeface="Verdana" pitchFamily="34" charset="0"/>
                <a:ea typeface="Geneva" pitchFamily="29" charset="-128"/>
                <a:cs typeface="Geneva" pitchFamily="29" charset="-128"/>
              </a:rPr>
              <a:t>tot 6 uur</a:t>
            </a:r>
            <a:r>
              <a:rPr lang="nl-NL" sz="900" kern="1200" dirty="0" smtClean="0">
                <a:solidFill>
                  <a:schemeClr val="tx1"/>
                </a:solidFill>
                <a:effectLst/>
                <a:latin typeface="Verdana" pitchFamily="34" charset="0"/>
                <a:ea typeface="Geneva" pitchFamily="29" charset="-128"/>
                <a:cs typeface="Geneva" pitchFamily="29" charset="-128"/>
              </a:rPr>
              <a:t>) na blootstelling, zijn immunoglobuline-E gemedieerd en hebben als hoofdsymptomen </a:t>
            </a:r>
            <a:r>
              <a:rPr lang="nl-NL" sz="900" u="sng" kern="1200" dirty="0" smtClean="0">
                <a:solidFill>
                  <a:schemeClr val="tx1"/>
                </a:solidFill>
                <a:effectLst/>
                <a:latin typeface="Verdana" pitchFamily="34" charset="0"/>
                <a:ea typeface="Geneva" pitchFamily="29" charset="-128"/>
                <a:cs typeface="Geneva" pitchFamily="29" charset="-128"/>
              </a:rPr>
              <a:t>urticaria</a:t>
            </a:r>
            <a:r>
              <a:rPr lang="nl-NL" sz="900" kern="1200" dirty="0" smtClean="0">
                <a:solidFill>
                  <a:schemeClr val="tx1"/>
                </a:solidFill>
                <a:effectLst/>
                <a:latin typeface="Verdana" pitchFamily="34" charset="0"/>
                <a:ea typeface="Geneva" pitchFamily="29" charset="-128"/>
                <a:cs typeface="Geneva" pitchFamily="29" charset="-128"/>
              </a:rPr>
              <a:t>, angio-oedeem en anafylaxie. ‘</a:t>
            </a:r>
            <a:r>
              <a:rPr lang="nl-NL" sz="900" kern="1200" dirty="0" err="1" smtClean="0">
                <a:solidFill>
                  <a:schemeClr val="tx1"/>
                </a:solidFill>
                <a:effectLst/>
                <a:latin typeface="Verdana" pitchFamily="34" charset="0"/>
                <a:ea typeface="Geneva" pitchFamily="29" charset="-128"/>
                <a:cs typeface="Geneva" pitchFamily="29" charset="-128"/>
              </a:rPr>
              <a:t>Delayed</a:t>
            </a:r>
            <a:r>
              <a:rPr lang="nl-NL" sz="900" kern="1200" dirty="0" smtClean="0">
                <a:solidFill>
                  <a:schemeClr val="tx1"/>
                </a:solidFill>
                <a:effectLst/>
                <a:latin typeface="Verdana" pitchFamily="34" charset="0"/>
                <a:ea typeface="Geneva" pitchFamily="29" charset="-128"/>
                <a:cs typeface="Geneva" pitchFamily="29" charset="-128"/>
              </a:rPr>
              <a:t> responses’, ook gekend als overgevoeligheidstype IV, treden op vanaf zes uur na blootstelling (doorgaan na enkele dagen) en zijn gemedieerd door T-cellen. Het meest voorkomende symptoom is een huidreacties zoals </a:t>
            </a:r>
            <a:r>
              <a:rPr lang="nl-NL" sz="900" u="sng" kern="1200" dirty="0" smtClean="0">
                <a:solidFill>
                  <a:schemeClr val="tx1"/>
                </a:solidFill>
                <a:effectLst/>
                <a:latin typeface="Verdana" pitchFamily="34" charset="0"/>
                <a:ea typeface="Geneva" pitchFamily="29" charset="-128"/>
                <a:cs typeface="Geneva" pitchFamily="29" charset="-128"/>
              </a:rPr>
              <a:t>exantheem</a:t>
            </a:r>
            <a:r>
              <a:rPr lang="nl-NL" sz="900" kern="1200" dirty="0" smtClean="0">
                <a:solidFill>
                  <a:schemeClr val="tx1"/>
                </a:solidFill>
                <a:effectLst/>
                <a:latin typeface="Verdana" pitchFamily="34" charset="0"/>
                <a:ea typeface="Geneva" pitchFamily="29" charset="-128"/>
                <a:cs typeface="Geneva" pitchFamily="29" charset="-128"/>
              </a:rPr>
              <a:t>. </a:t>
            </a:r>
          </a:p>
          <a:p>
            <a:endParaRPr lang="nl-NL" dirty="0"/>
          </a:p>
        </p:txBody>
      </p:sp>
      <p:sp>
        <p:nvSpPr>
          <p:cNvPr id="4" name="Tijdelijke aanduiding voor dianummer 3"/>
          <p:cNvSpPr>
            <a:spLocks noGrp="1"/>
          </p:cNvSpPr>
          <p:nvPr>
            <p:ph type="sldNum" sz="quarter" idx="10"/>
          </p:nvPr>
        </p:nvSpPr>
        <p:spPr/>
        <p:txBody>
          <a:bodyPr/>
          <a:lstStyle/>
          <a:p>
            <a:pPr>
              <a:defRPr/>
            </a:pPr>
            <a:fld id="{8DE985DC-9A39-4FF1-BA75-85B2BFC0A45A}" type="slidenum">
              <a:rPr lang="nl-NL" smtClean="0"/>
              <a:pPr>
                <a:defRPr/>
              </a:pPr>
              <a:t>9</a:t>
            </a:fld>
            <a:endParaRPr lang="nl-NL"/>
          </a:p>
        </p:txBody>
      </p:sp>
    </p:spTree>
    <p:extLst>
      <p:ext uri="{BB962C8B-B14F-4D97-AF65-F5344CB8AC3E}">
        <p14:creationId xmlns:p14="http://schemas.microsoft.com/office/powerpoint/2010/main" val="1846594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lichtblauw">
    <p:bg>
      <p:bgRef idx="1001">
        <a:schemeClr val="bg1"/>
      </p:bgRef>
    </p:bg>
    <p:spTree>
      <p:nvGrpSpPr>
        <p:cNvPr id="1" name=""/>
        <p:cNvGrpSpPr/>
        <p:nvPr/>
      </p:nvGrpSpPr>
      <p:grpSpPr>
        <a:xfrm>
          <a:off x="0" y="0"/>
          <a:ext cx="0" cy="0"/>
          <a:chOff x="0" y="0"/>
          <a:chExt cx="0" cy="0"/>
        </a:xfrm>
      </p:grpSpPr>
      <p:pic>
        <p:nvPicPr>
          <p:cNvPr id="5" name="Afbeelding 4" descr="foto Randwijck P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17"/>
            <a:ext cx="9144000" cy="5940552"/>
          </a:xfrm>
          <a:prstGeom prst="rect">
            <a:avLst/>
          </a:prstGeom>
        </p:spPr>
      </p:pic>
      <p:sp>
        <p:nvSpPr>
          <p:cNvPr id="2" name="Titel 1"/>
          <p:cNvSpPr>
            <a:spLocks noGrp="1"/>
          </p:cNvSpPr>
          <p:nvPr>
            <p:ph type="ctrTitle"/>
          </p:nvPr>
        </p:nvSpPr>
        <p:spPr>
          <a:xfrm>
            <a:off x="675990" y="234261"/>
            <a:ext cx="7901192" cy="1429369"/>
          </a:xfrm>
        </p:spPr>
        <p:txBody>
          <a:bodyPr>
            <a:noAutofit/>
          </a:bodyPr>
          <a:lstStyle>
            <a:lvl1pPr>
              <a:defRPr sz="5000" baseline="0">
                <a:solidFill>
                  <a:srgbClr val="FFFFFF"/>
                </a:solidFill>
              </a:defRPr>
            </a:lvl1pPr>
          </a:lstStyle>
          <a:p>
            <a:r>
              <a:rPr lang="en-US" smtClean="0"/>
              <a:t>Click to edit Master title style</a:t>
            </a:r>
            <a:endParaRPr lang="nl-NL" dirty="0"/>
          </a:p>
        </p:txBody>
      </p:sp>
      <p:sp>
        <p:nvSpPr>
          <p:cNvPr id="3" name="Subtitel 2"/>
          <p:cNvSpPr>
            <a:spLocks noGrp="1"/>
          </p:cNvSpPr>
          <p:nvPr>
            <p:ph type="subTitle" idx="1"/>
          </p:nvPr>
        </p:nvSpPr>
        <p:spPr>
          <a:xfrm>
            <a:off x="675991" y="1663630"/>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41074571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abel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datum 2"/>
          <p:cNvSpPr>
            <a:spLocks noGrp="1"/>
          </p:cNvSpPr>
          <p:nvPr>
            <p:ph type="dt" sz="half" idx="10"/>
          </p:nvPr>
        </p:nvSpPr>
        <p:spPr/>
        <p:txBody>
          <a:bodyPr/>
          <a:lstStyle/>
          <a:p>
            <a:endParaRPr lang="nl-NL" dirty="0"/>
          </a:p>
        </p:txBody>
      </p:sp>
      <p:sp>
        <p:nvSpPr>
          <p:cNvPr id="7" name="Tijdelijke aanduiding voor tabel 6"/>
          <p:cNvSpPr>
            <a:spLocks noGrp="1"/>
          </p:cNvSpPr>
          <p:nvPr>
            <p:ph type="tbl" sz="quarter" idx="13"/>
          </p:nvPr>
        </p:nvSpPr>
        <p:spPr>
          <a:xfrm>
            <a:off x="360363" y="1296000"/>
            <a:ext cx="8326437" cy="4309230"/>
          </a:xfrm>
        </p:spPr>
        <p:txBody>
          <a:bodyPr/>
          <a:lstStyle/>
          <a:p>
            <a:r>
              <a:rPr lang="en-US" smtClean="0"/>
              <a:t>Click icon to add table</a:t>
            </a:r>
            <a:endParaRPr lang="nl-NL"/>
          </a:p>
        </p:txBody>
      </p:sp>
      <p:pic>
        <p:nvPicPr>
          <p:cNvPr id="9" name="Afbeelding 8" descr="LOGO UM_MUMC+P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63" y="6132599"/>
            <a:ext cx="4285976" cy="604601"/>
          </a:xfrm>
          <a:prstGeom prst="rect">
            <a:avLst/>
          </a:prstGeom>
        </p:spPr>
      </p:pic>
      <p:sp>
        <p:nvSpPr>
          <p:cNvPr id="14" name="Tijdelijke aanduiding voor voettekst 4"/>
          <p:cNvSpPr>
            <a:spLocks noGrp="1"/>
          </p:cNvSpPr>
          <p:nvPr>
            <p:ph type="ftr" sz="quarter" idx="11"/>
          </p:nvPr>
        </p:nvSpPr>
        <p:spPr>
          <a:xfrm>
            <a:off x="5500486" y="6318628"/>
            <a:ext cx="2694717" cy="365125"/>
          </a:xfrm>
        </p:spPr>
        <p:txBody>
          <a:bodyPr/>
          <a:lstStyle/>
          <a:p>
            <a:pPr>
              <a:buFont typeface="Times" pitchFamily="-108" charset="0"/>
              <a:buNone/>
            </a:pPr>
            <a:r>
              <a:rPr lang="nl-NL" smtClean="0"/>
              <a:t>Vakgroep Huisartsgeneeskunde</a:t>
            </a:r>
            <a:endParaRPr lang="nl-NL" dirty="0"/>
          </a:p>
        </p:txBody>
      </p:sp>
      <p:sp>
        <p:nvSpPr>
          <p:cNvPr id="15" name="Tijdelijke aanduiding voor dianummer 5"/>
          <p:cNvSpPr>
            <a:spLocks noGrp="1"/>
          </p:cNvSpPr>
          <p:nvPr>
            <p:ph type="sldNum" sz="quarter" idx="12"/>
          </p:nvPr>
        </p:nvSpPr>
        <p:spPr>
          <a:xfrm>
            <a:off x="8316141" y="6318399"/>
            <a:ext cx="370657" cy="365125"/>
          </a:xfrm>
        </p:spPr>
        <p:txBody>
          <a:bodyPr/>
          <a:lstStyle/>
          <a:p>
            <a:fld id="{09B7AD4A-C94A-7B42-9E17-606C7F366C4B}" type="slidenum">
              <a:rPr lang="nl-NL" smtClean="0"/>
              <a:t>‹nr.›</a:t>
            </a:fld>
            <a:endParaRPr lang="nl-NL"/>
          </a:p>
        </p:txBody>
      </p:sp>
    </p:spTree>
    <p:extLst>
      <p:ext uri="{BB962C8B-B14F-4D97-AF65-F5344CB8AC3E}">
        <p14:creationId xmlns:p14="http://schemas.microsoft.com/office/powerpoint/2010/main" val="166153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16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eldia lichtblauw">
    <p:bg>
      <p:bgRef idx="1001">
        <a:schemeClr val="bg1"/>
      </p:bgRef>
    </p:bg>
    <p:spTree>
      <p:nvGrpSpPr>
        <p:cNvPr id="1" name=""/>
        <p:cNvGrpSpPr/>
        <p:nvPr/>
      </p:nvGrpSpPr>
      <p:grpSpPr>
        <a:xfrm>
          <a:off x="0" y="0"/>
          <a:ext cx="0" cy="0"/>
          <a:chOff x="0" y="0"/>
          <a:chExt cx="0" cy="0"/>
        </a:xfrm>
      </p:grpSpPr>
      <p:sp>
        <p:nvSpPr>
          <p:cNvPr id="6" name="Rechthoek 5"/>
          <p:cNvSpPr/>
          <p:nvPr/>
        </p:nvSpPr>
        <p:spPr>
          <a:xfrm>
            <a:off x="0" y="0"/>
            <a:ext cx="9144000" cy="59300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en-US" smtClean="0"/>
              <a:t>Click to edit Master title style</a:t>
            </a:r>
            <a:endParaRPr lang="nl-NL" dirty="0"/>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139484284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donkerblauw">
    <p:bg>
      <p:bgRef idx="1001">
        <a:schemeClr val="bg1"/>
      </p:bgRef>
    </p:bg>
    <p:spTree>
      <p:nvGrpSpPr>
        <p:cNvPr id="1" name=""/>
        <p:cNvGrpSpPr/>
        <p:nvPr/>
      </p:nvGrpSpPr>
      <p:grpSpPr>
        <a:xfrm>
          <a:off x="0" y="0"/>
          <a:ext cx="0" cy="0"/>
          <a:chOff x="0" y="0"/>
          <a:chExt cx="0" cy="0"/>
        </a:xfrm>
      </p:grpSpPr>
      <p:sp>
        <p:nvSpPr>
          <p:cNvPr id="5" name="Rechthoek 4"/>
          <p:cNvSpPr/>
          <p:nvPr/>
        </p:nvSpPr>
        <p:spPr>
          <a:xfrm>
            <a:off x="0" y="0"/>
            <a:ext cx="9144000" cy="593003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en-US" smtClean="0"/>
              <a:t>Click to edit Master title style</a:t>
            </a:r>
            <a:endParaRPr lang="nl-NL" dirty="0"/>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135640166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oranje">
    <p:bg>
      <p:bgRef idx="1001">
        <a:schemeClr val="bg1"/>
      </p:bgRef>
    </p:bg>
    <p:spTree>
      <p:nvGrpSpPr>
        <p:cNvPr id="1" name=""/>
        <p:cNvGrpSpPr/>
        <p:nvPr/>
      </p:nvGrpSpPr>
      <p:grpSpPr>
        <a:xfrm>
          <a:off x="0" y="0"/>
          <a:ext cx="0" cy="0"/>
          <a:chOff x="0" y="0"/>
          <a:chExt cx="0" cy="0"/>
        </a:xfrm>
      </p:grpSpPr>
      <p:sp>
        <p:nvSpPr>
          <p:cNvPr id="5" name="Rechthoek 4"/>
          <p:cNvSpPr/>
          <p:nvPr/>
        </p:nvSpPr>
        <p:spPr>
          <a:xfrm>
            <a:off x="0" y="0"/>
            <a:ext cx="9144000" cy="59300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accent1"/>
              </a:solidFill>
            </a:endParaRPr>
          </a:p>
        </p:txBody>
      </p:sp>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en-US" smtClean="0"/>
              <a:t>Click to edit Master title style</a:t>
            </a:r>
            <a:endParaRPr lang="nl-NL" dirty="0"/>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36801026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 name="Tijdelijke aanduiding voor voettekst 4"/>
          <p:cNvSpPr>
            <a:spLocks noGrp="1"/>
          </p:cNvSpPr>
          <p:nvPr>
            <p:ph type="ftr" sz="quarter" idx="11"/>
          </p:nvPr>
        </p:nvSpPr>
        <p:spPr>
          <a:xfrm>
            <a:off x="5500486" y="6318628"/>
            <a:ext cx="2694717" cy="365125"/>
          </a:xfrm>
        </p:spPr>
        <p:txBody>
          <a:bodyPr/>
          <a:lstStyle>
            <a:lvl1pPr>
              <a:buNone/>
              <a:defRPr/>
            </a:lvl1pPr>
          </a:lstStyle>
          <a:p>
            <a:r>
              <a:rPr lang="nl-NL" dirty="0" smtClean="0"/>
              <a:t>Vakgroep Huisartsgeneeskunde</a:t>
            </a:r>
            <a:endParaRPr lang="nl-NL" dirty="0"/>
          </a:p>
        </p:txBody>
      </p:sp>
      <p:pic>
        <p:nvPicPr>
          <p:cNvPr id="9" name="Afbeelding 8" descr="LOGO UM_MUMC+P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99" y="6132599"/>
            <a:ext cx="4285976" cy="604601"/>
          </a:xfrm>
          <a:prstGeom prst="rect">
            <a:avLst/>
          </a:prstGeom>
        </p:spPr>
      </p:pic>
    </p:spTree>
    <p:extLst>
      <p:ext uri="{BB962C8B-B14F-4D97-AF65-F5344CB8AC3E}">
        <p14:creationId xmlns:p14="http://schemas.microsoft.com/office/powerpoint/2010/main" val="286780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kstdia donkerblauw">
    <p:bg>
      <p:bgRef idx="1001">
        <a:schemeClr val="bg1"/>
      </p:bgRef>
    </p:bg>
    <p:spTree>
      <p:nvGrpSpPr>
        <p:cNvPr id="1" name=""/>
        <p:cNvGrpSpPr/>
        <p:nvPr/>
      </p:nvGrpSpPr>
      <p:grpSpPr>
        <a:xfrm>
          <a:off x="0" y="0"/>
          <a:ext cx="0" cy="0"/>
          <a:chOff x="0" y="0"/>
          <a:chExt cx="0" cy="0"/>
        </a:xfrm>
      </p:grpSpPr>
      <p:sp>
        <p:nvSpPr>
          <p:cNvPr id="8" name="Rechthoek 7"/>
          <p:cNvSpPr/>
          <p:nvPr/>
        </p:nvSpPr>
        <p:spPr>
          <a:xfrm>
            <a:off x="0" y="0"/>
            <a:ext cx="9144000" cy="593003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1" name="Tijdelijke aanduiding voor voettekst 4"/>
          <p:cNvSpPr>
            <a:spLocks noGrp="1"/>
          </p:cNvSpPr>
          <p:nvPr>
            <p:ph type="ftr" sz="quarter" idx="11"/>
          </p:nvPr>
        </p:nvSpPr>
        <p:spPr>
          <a:xfrm>
            <a:off x="5500486" y="6318628"/>
            <a:ext cx="2694717" cy="365125"/>
          </a:xfrm>
        </p:spPr>
        <p:txBody>
          <a:bodyPr/>
          <a:lstStyle/>
          <a:p>
            <a:pPr>
              <a:buFont typeface="Times" pitchFamily="-108" charset="0"/>
              <a:buNone/>
            </a:pPr>
            <a:r>
              <a:rPr lang="nl-NL" smtClean="0"/>
              <a:t>Vakgroep Huisartsgeneeskunde</a:t>
            </a:r>
            <a:endParaRPr lang="nl-NL" dirty="0"/>
          </a:p>
        </p:txBody>
      </p:sp>
    </p:spTree>
    <p:extLst>
      <p:ext uri="{BB962C8B-B14F-4D97-AF65-F5344CB8AC3E}">
        <p14:creationId xmlns:p14="http://schemas.microsoft.com/office/powerpoint/2010/main" val="321648708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kstdia lichtblauw">
    <p:bg>
      <p:bgRef idx="1001">
        <a:schemeClr val="bg1"/>
      </p:bgRef>
    </p:bg>
    <p:spTree>
      <p:nvGrpSpPr>
        <p:cNvPr id="1" name=""/>
        <p:cNvGrpSpPr/>
        <p:nvPr/>
      </p:nvGrpSpPr>
      <p:grpSpPr>
        <a:xfrm>
          <a:off x="0" y="0"/>
          <a:ext cx="0" cy="0"/>
          <a:chOff x="0" y="0"/>
          <a:chExt cx="0" cy="0"/>
        </a:xfrm>
      </p:grpSpPr>
      <p:sp>
        <p:nvSpPr>
          <p:cNvPr id="9" name="Rechthoek 8"/>
          <p:cNvSpPr/>
          <p:nvPr/>
        </p:nvSpPr>
        <p:spPr>
          <a:xfrm>
            <a:off x="0" y="0"/>
            <a:ext cx="9144000" cy="59300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lvl1pPr>
              <a:defRPr>
                <a:solidFill>
                  <a:srgbClr val="FFFFFF"/>
                </a:solidFill>
              </a:defRPr>
            </a:lvl1pPr>
          </a:lstStyle>
          <a:p>
            <a:r>
              <a:rPr lang="en-US" smtClean="0"/>
              <a:t>Click to edit Master title style</a:t>
            </a:r>
            <a:endParaRPr lang="nl-NL" dirty="0"/>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0" name="Tijdelijke aanduiding voor datum 3"/>
          <p:cNvSpPr>
            <a:spLocks noGrp="1"/>
          </p:cNvSpPr>
          <p:nvPr>
            <p:ph type="dt" sz="half" idx="10"/>
          </p:nvPr>
        </p:nvSpPr>
        <p:spPr>
          <a:xfrm>
            <a:off x="4820752" y="6318628"/>
            <a:ext cx="562435" cy="365125"/>
          </a:xfrm>
        </p:spPr>
        <p:txBody>
          <a:bodyPr/>
          <a:lstStyle/>
          <a:p>
            <a:endParaRPr lang="nl-NL" dirty="0"/>
          </a:p>
        </p:txBody>
      </p:sp>
      <p:sp>
        <p:nvSpPr>
          <p:cNvPr id="11" name="Tijdelijke aanduiding voor voettekst 4"/>
          <p:cNvSpPr>
            <a:spLocks noGrp="1"/>
          </p:cNvSpPr>
          <p:nvPr>
            <p:ph type="ftr" sz="quarter" idx="11"/>
          </p:nvPr>
        </p:nvSpPr>
        <p:spPr>
          <a:xfrm>
            <a:off x="5500486" y="6318628"/>
            <a:ext cx="2694717" cy="365125"/>
          </a:xfrm>
        </p:spPr>
        <p:txBody>
          <a:bodyPr/>
          <a:lstStyle/>
          <a:p>
            <a:pPr>
              <a:buFont typeface="Times" pitchFamily="-108" charset="0"/>
              <a:buNone/>
            </a:pPr>
            <a:r>
              <a:rPr lang="nl-NL" smtClean="0"/>
              <a:t>Vakgroep Huisartsgeneeskunde</a:t>
            </a:r>
            <a:endParaRPr lang="nl-NL" dirty="0"/>
          </a:p>
        </p:txBody>
      </p:sp>
      <p:sp>
        <p:nvSpPr>
          <p:cNvPr id="12" name="Tijdelijke aanduiding voor dianummer 5"/>
          <p:cNvSpPr>
            <a:spLocks noGrp="1"/>
          </p:cNvSpPr>
          <p:nvPr>
            <p:ph type="sldNum" sz="quarter" idx="12"/>
          </p:nvPr>
        </p:nvSpPr>
        <p:spPr>
          <a:xfrm>
            <a:off x="8316141" y="6318399"/>
            <a:ext cx="370657" cy="365125"/>
          </a:xfrm>
        </p:spPr>
        <p:txBody>
          <a:bodyPr/>
          <a:lstStyle/>
          <a:p>
            <a:fld id="{09B7AD4A-C94A-7B42-9E17-606C7F366C4B}" type="slidenum">
              <a:rPr lang="nl-NL" smtClean="0"/>
              <a:t>‹nr.›</a:t>
            </a:fld>
            <a:endParaRPr lang="nl-NL"/>
          </a:p>
        </p:txBody>
      </p:sp>
    </p:spTree>
    <p:extLst>
      <p:ext uri="{BB962C8B-B14F-4D97-AF65-F5344CB8AC3E}">
        <p14:creationId xmlns:p14="http://schemas.microsoft.com/office/powerpoint/2010/main" val="198656597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Foto dia">
    <p:spTree>
      <p:nvGrpSpPr>
        <p:cNvPr id="1" name=""/>
        <p:cNvGrpSpPr/>
        <p:nvPr/>
      </p:nvGrpSpPr>
      <p:grpSpPr>
        <a:xfrm>
          <a:off x="0" y="0"/>
          <a:ext cx="0" cy="0"/>
          <a:chOff x="0" y="0"/>
          <a:chExt cx="0" cy="0"/>
        </a:xfrm>
      </p:grpSpPr>
      <p:sp>
        <p:nvSpPr>
          <p:cNvPr id="2" name="Titel 1"/>
          <p:cNvSpPr>
            <a:spLocks noGrp="1"/>
          </p:cNvSpPr>
          <p:nvPr>
            <p:ph type="title"/>
          </p:nvPr>
        </p:nvSpPr>
        <p:spPr>
          <a:xfrm>
            <a:off x="360000" y="414259"/>
            <a:ext cx="3934625" cy="1565897"/>
          </a:xfrm>
        </p:spPr>
        <p:txBody>
          <a:bodyPr/>
          <a:lstStyle/>
          <a:p>
            <a:r>
              <a:rPr lang="en-US" smtClean="0"/>
              <a:t>Click to edit Master title style</a:t>
            </a:r>
            <a:endParaRPr lang="nl-NL" dirty="0"/>
          </a:p>
        </p:txBody>
      </p:sp>
      <p:sp>
        <p:nvSpPr>
          <p:cNvPr id="3" name="Tijdelijke aanduiding voor inhoud 2"/>
          <p:cNvSpPr>
            <a:spLocks noGrp="1"/>
          </p:cNvSpPr>
          <p:nvPr>
            <p:ph idx="1"/>
          </p:nvPr>
        </p:nvSpPr>
        <p:spPr>
          <a:xfrm>
            <a:off x="360001" y="1980156"/>
            <a:ext cx="3934624" cy="3810096"/>
          </a:xfrm>
        </p:spPr>
        <p:txBody>
          <a:bodyPr/>
          <a:lstStyle>
            <a:lvl3pPr marL="715962" indent="0">
              <a:buNone/>
              <a:defRPr/>
            </a:lvl3pPr>
          </a:lstStyle>
          <a:p>
            <a:pPr lvl="0"/>
            <a:r>
              <a:rPr lang="en-US" smtClean="0"/>
              <a:t>Edit Master text styles</a:t>
            </a:r>
          </a:p>
          <a:p>
            <a:pPr lvl="1"/>
            <a:r>
              <a:rPr lang="en-US" smtClean="0"/>
              <a:t>Second level</a:t>
            </a:r>
          </a:p>
        </p:txBody>
      </p:sp>
      <p:sp>
        <p:nvSpPr>
          <p:cNvPr id="4" name="Tijdelijke aanduiding voor datum 3"/>
          <p:cNvSpPr>
            <a:spLocks noGrp="1"/>
          </p:cNvSpPr>
          <p:nvPr>
            <p:ph type="dt" sz="half" idx="10"/>
          </p:nvPr>
        </p:nvSpPr>
        <p:spPr>
          <a:xfrm>
            <a:off x="4595043" y="6318628"/>
            <a:ext cx="550734" cy="365125"/>
          </a:xfrm>
        </p:spPr>
        <p:txBody>
          <a:bodyPr/>
          <a:lstStyle/>
          <a:p>
            <a:endParaRPr lang="nl-NL"/>
          </a:p>
        </p:txBody>
      </p:sp>
      <p:sp>
        <p:nvSpPr>
          <p:cNvPr id="5" name="Tijdelijke aanduiding voor voettekst 4"/>
          <p:cNvSpPr>
            <a:spLocks noGrp="1"/>
          </p:cNvSpPr>
          <p:nvPr>
            <p:ph type="ftr" sz="quarter" idx="11"/>
          </p:nvPr>
        </p:nvSpPr>
        <p:spPr>
          <a:xfrm>
            <a:off x="4745252" y="6318628"/>
            <a:ext cx="3449951" cy="365125"/>
          </a:xfrm>
        </p:spPr>
        <p:txBody>
          <a:bodyPr/>
          <a:lstStyle/>
          <a:p>
            <a:r>
              <a:rPr lang="nl-NL" smtClean="0"/>
              <a:t>Vakgroep Huisartsgeneeskunde</a:t>
            </a:r>
            <a:endParaRPr lang="nl-NL"/>
          </a:p>
        </p:txBody>
      </p:sp>
      <p:sp>
        <p:nvSpPr>
          <p:cNvPr id="6" name="Tijdelijke aanduiding voor dianummer 5"/>
          <p:cNvSpPr>
            <a:spLocks noGrp="1"/>
          </p:cNvSpPr>
          <p:nvPr>
            <p:ph type="sldNum" sz="quarter" idx="12"/>
          </p:nvPr>
        </p:nvSpPr>
        <p:spPr>
          <a:xfrm>
            <a:off x="8195204" y="6318399"/>
            <a:ext cx="569977" cy="365125"/>
          </a:xfrm>
        </p:spPr>
        <p:txBody>
          <a:bodyPr/>
          <a:lstStyle/>
          <a:p>
            <a:fld id="{09B7AD4A-C94A-7B42-9E17-606C7F366C4B}" type="slidenum">
              <a:rPr lang="nl-NL" smtClean="0"/>
              <a:t>‹nr.›</a:t>
            </a:fld>
            <a:endParaRPr lang="nl-NL"/>
          </a:p>
        </p:txBody>
      </p:sp>
      <p:sp>
        <p:nvSpPr>
          <p:cNvPr id="8" name="Tijdelijke aanduiding voor afbeelding 7"/>
          <p:cNvSpPr>
            <a:spLocks noGrp="1"/>
          </p:cNvSpPr>
          <p:nvPr>
            <p:ph type="pic" sz="quarter" idx="13"/>
          </p:nvPr>
        </p:nvSpPr>
        <p:spPr>
          <a:xfrm>
            <a:off x="4595043" y="0"/>
            <a:ext cx="4548957" cy="6858000"/>
          </a:xfrm>
          <a:solidFill>
            <a:schemeClr val="bg1">
              <a:lumMod val="85000"/>
            </a:schemeClr>
          </a:solidFill>
        </p:spPr>
        <p:txBody>
          <a:bodyPr/>
          <a:lstStyle/>
          <a:p>
            <a:r>
              <a:rPr lang="en-US" smtClean="0"/>
              <a:t>Click icon to add picture</a:t>
            </a:r>
            <a:endParaRPr lang="nl-NL"/>
          </a:p>
        </p:txBody>
      </p:sp>
    </p:spTree>
    <p:extLst>
      <p:ext uri="{BB962C8B-B14F-4D97-AF65-F5344CB8AC3E}">
        <p14:creationId xmlns:p14="http://schemas.microsoft.com/office/powerpoint/2010/main" val="270024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todia">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0" y="0"/>
            <a:ext cx="9144000" cy="5930035"/>
          </a:xfrm>
          <a:solidFill>
            <a:schemeClr val="bg2">
              <a:lumMod val="85000"/>
            </a:schemeClr>
          </a:solidFill>
        </p:spPr>
        <p:txBody>
          <a:bodyPr/>
          <a:lstStyle/>
          <a:p>
            <a:r>
              <a:rPr lang="en-US" smtClean="0"/>
              <a:t>Click icon to add picture</a:t>
            </a:r>
            <a:endParaRPr lang="nl-NL" dirty="0"/>
          </a:p>
        </p:txBody>
      </p:sp>
      <p:sp>
        <p:nvSpPr>
          <p:cNvPr id="7" name="Tijdelijke aanduiding voor datum 3"/>
          <p:cNvSpPr>
            <a:spLocks noGrp="1"/>
          </p:cNvSpPr>
          <p:nvPr>
            <p:ph type="dt" sz="half" idx="10"/>
          </p:nvPr>
        </p:nvSpPr>
        <p:spPr>
          <a:xfrm>
            <a:off x="4820752" y="6318628"/>
            <a:ext cx="562435" cy="365125"/>
          </a:xfrm>
        </p:spPr>
        <p:txBody>
          <a:bodyPr/>
          <a:lstStyle/>
          <a:p>
            <a:endParaRPr lang="nl-NL" dirty="0"/>
          </a:p>
        </p:txBody>
      </p:sp>
      <p:sp>
        <p:nvSpPr>
          <p:cNvPr id="8" name="Tijdelijke aanduiding voor voettekst 4"/>
          <p:cNvSpPr>
            <a:spLocks noGrp="1"/>
          </p:cNvSpPr>
          <p:nvPr>
            <p:ph type="ftr" sz="quarter" idx="11"/>
          </p:nvPr>
        </p:nvSpPr>
        <p:spPr>
          <a:xfrm>
            <a:off x="5500486" y="6318628"/>
            <a:ext cx="2694717" cy="365125"/>
          </a:xfrm>
        </p:spPr>
        <p:txBody>
          <a:bodyPr/>
          <a:lstStyle/>
          <a:p>
            <a:pPr>
              <a:buFont typeface="Times" pitchFamily="-108" charset="0"/>
              <a:buNone/>
            </a:pPr>
            <a:r>
              <a:rPr lang="nl-NL" smtClean="0"/>
              <a:t>Vakgroep Huisartsgeneeskunde</a:t>
            </a:r>
            <a:endParaRPr lang="nl-NL" dirty="0"/>
          </a:p>
        </p:txBody>
      </p:sp>
      <p:sp>
        <p:nvSpPr>
          <p:cNvPr id="11" name="Tijdelijke aanduiding voor dianummer 5"/>
          <p:cNvSpPr>
            <a:spLocks noGrp="1"/>
          </p:cNvSpPr>
          <p:nvPr>
            <p:ph type="sldNum" sz="quarter" idx="12"/>
          </p:nvPr>
        </p:nvSpPr>
        <p:spPr>
          <a:xfrm>
            <a:off x="8316141" y="6318399"/>
            <a:ext cx="370657" cy="365125"/>
          </a:xfrm>
        </p:spPr>
        <p:txBody>
          <a:bodyPr/>
          <a:lstStyle/>
          <a:p>
            <a:fld id="{09B7AD4A-C94A-7B42-9E17-606C7F366C4B}" type="slidenum">
              <a:rPr lang="nl-NL" smtClean="0"/>
              <a:t>‹nr.›</a:t>
            </a:fld>
            <a:endParaRPr lang="nl-NL"/>
          </a:p>
        </p:txBody>
      </p:sp>
    </p:spTree>
    <p:extLst>
      <p:ext uri="{BB962C8B-B14F-4D97-AF65-F5344CB8AC3E}">
        <p14:creationId xmlns:p14="http://schemas.microsoft.com/office/powerpoint/2010/main" val="170086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59999" y="414260"/>
            <a:ext cx="8326799" cy="756000"/>
          </a:xfrm>
          <a:prstGeom prst="rect">
            <a:avLst/>
          </a:prstGeom>
        </p:spPr>
        <p:txBody>
          <a:bodyPr vert="horz" lIns="0" tIns="0" rIns="0" bIns="0" rtlCol="0" anchor="t" anchorCtr="0">
            <a:normAutofit/>
          </a:bodyPr>
          <a:lstStyle/>
          <a:p>
            <a:r>
              <a:rPr lang="nl-NL" dirty="0"/>
              <a:t>Titelstijl van model bewerken</a:t>
            </a:r>
          </a:p>
        </p:txBody>
      </p:sp>
      <p:sp>
        <p:nvSpPr>
          <p:cNvPr id="3" name="Tijdelijke aanduiding voor tekst 2"/>
          <p:cNvSpPr>
            <a:spLocks noGrp="1"/>
          </p:cNvSpPr>
          <p:nvPr>
            <p:ph type="body" idx="1"/>
          </p:nvPr>
        </p:nvSpPr>
        <p:spPr>
          <a:xfrm>
            <a:off x="359999" y="1296000"/>
            <a:ext cx="8326799" cy="3627080"/>
          </a:xfrm>
          <a:prstGeom prst="rect">
            <a:avLst/>
          </a:prstGeom>
        </p:spPr>
        <p:txBody>
          <a:bodyPr vert="horz" lIns="0" tIns="0" rIns="0" bIns="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3234467" y="6318628"/>
            <a:ext cx="914465" cy="365125"/>
          </a:xfrm>
          <a:prstGeom prst="rect">
            <a:avLst/>
          </a:prstGeom>
        </p:spPr>
        <p:txBody>
          <a:bodyPr vert="horz" lIns="0" tIns="0" rIns="0" bIns="0" rtlCol="0" anchor="t" anchorCtr="0"/>
          <a:lstStyle>
            <a:lvl1pPr algn="r">
              <a:defRPr sz="1000">
                <a:solidFill>
                  <a:schemeClr val="tx1"/>
                </a:solidFill>
                <a:latin typeface="+mj-lt"/>
                <a:cs typeface="Verdana"/>
              </a:defRPr>
            </a:lvl1pPr>
          </a:lstStyle>
          <a:p>
            <a:endParaRPr lang="nl-NL" dirty="0"/>
          </a:p>
        </p:txBody>
      </p:sp>
      <p:sp>
        <p:nvSpPr>
          <p:cNvPr id="5" name="Tijdelijke aanduiding voor voettekst 4"/>
          <p:cNvSpPr>
            <a:spLocks noGrp="1"/>
          </p:cNvSpPr>
          <p:nvPr>
            <p:ph type="ftr" sz="quarter" idx="3"/>
          </p:nvPr>
        </p:nvSpPr>
        <p:spPr>
          <a:xfrm>
            <a:off x="4847583" y="6318628"/>
            <a:ext cx="3347620" cy="365125"/>
          </a:xfrm>
          <a:prstGeom prst="rect">
            <a:avLst/>
          </a:prstGeom>
        </p:spPr>
        <p:txBody>
          <a:bodyPr vert="horz" lIns="0" tIns="0" rIns="0" bIns="0" rtlCol="0" anchor="t" anchorCtr="0"/>
          <a:lstStyle>
            <a:lvl1pPr algn="r">
              <a:defRPr sz="1000">
                <a:solidFill>
                  <a:schemeClr val="tx1"/>
                </a:solidFill>
                <a:latin typeface="+mn-lt"/>
                <a:cs typeface="Verdana"/>
              </a:defRPr>
            </a:lvl1pPr>
          </a:lstStyle>
          <a:p>
            <a:pPr>
              <a:buFont typeface="Times" pitchFamily="-108" charset="0"/>
              <a:buNone/>
            </a:pPr>
            <a:r>
              <a:rPr lang="nl-NL" dirty="0" smtClean="0"/>
              <a:t>Vakgroep Huisartsgeneeskunde</a:t>
            </a:r>
            <a:endParaRPr lang="nl-NL" dirty="0"/>
          </a:p>
        </p:txBody>
      </p:sp>
      <p:sp>
        <p:nvSpPr>
          <p:cNvPr id="6" name="Tijdelijke aanduiding voor dianummer 5"/>
          <p:cNvSpPr>
            <a:spLocks noGrp="1"/>
          </p:cNvSpPr>
          <p:nvPr>
            <p:ph type="sldNum" sz="quarter" idx="4"/>
          </p:nvPr>
        </p:nvSpPr>
        <p:spPr>
          <a:xfrm>
            <a:off x="8316141" y="6318399"/>
            <a:ext cx="370657" cy="365125"/>
          </a:xfrm>
          <a:prstGeom prst="rect">
            <a:avLst/>
          </a:prstGeom>
        </p:spPr>
        <p:txBody>
          <a:bodyPr vert="horz" lIns="0" tIns="0" rIns="0" bIns="0" rtlCol="0" anchor="t" anchorCtr="0"/>
          <a:lstStyle>
            <a:lvl1pPr algn="r">
              <a:defRPr sz="1000">
                <a:solidFill>
                  <a:schemeClr val="tx1"/>
                </a:solidFill>
                <a:latin typeface="+mn-lt"/>
                <a:cs typeface="Verdana"/>
              </a:defRPr>
            </a:lvl1pPr>
          </a:lstStyle>
          <a:p>
            <a:fld id="{09B7AD4A-C94A-7B42-9E17-606C7F366C4B}" type="slidenum">
              <a:rPr lang="nl-NL" smtClean="0"/>
              <a:pPr/>
              <a:t>‹nr.›</a:t>
            </a:fld>
            <a:endParaRPr lang="nl-NL" dirty="0"/>
          </a:p>
        </p:txBody>
      </p:sp>
      <p:pic>
        <p:nvPicPr>
          <p:cNvPr id="7" name="Afbeelding 6" descr="LOGO UM_MUMC+PP.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9999" y="6132599"/>
            <a:ext cx="4285976" cy="604601"/>
          </a:xfrm>
          <a:prstGeom prst="rect">
            <a:avLst/>
          </a:prstGeom>
        </p:spPr>
      </p:pic>
      <p:pic>
        <p:nvPicPr>
          <p:cNvPr id="8" name="Picture 2" descr="LINK"/>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40440" y="6021288"/>
            <a:ext cx="992791" cy="68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05012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sldNum="0" hdr="0" dt="0"/>
  <p:txStyles>
    <p:titleStyle>
      <a:lvl1pPr algn="l" defTabSz="457200" rtl="0" eaLnBrk="1" latinLnBrk="0" hangingPunct="1">
        <a:spcBef>
          <a:spcPct val="0"/>
        </a:spcBef>
        <a:buNone/>
        <a:defRPr sz="3600" b="1" kern="1200">
          <a:solidFill>
            <a:schemeClr val="tx2"/>
          </a:solidFill>
          <a:latin typeface="+mj-lt"/>
          <a:ea typeface="+mj-ea"/>
          <a:cs typeface="Verdana"/>
        </a:defRPr>
      </a:lvl1pPr>
    </p:titleStyle>
    <p:bodyStyle>
      <a:lvl1pPr marL="342900" indent="-342900" algn="l" defTabSz="457200" rtl="0" eaLnBrk="1" latinLnBrk="0" hangingPunct="1">
        <a:spcBef>
          <a:spcPts val="0"/>
        </a:spcBef>
        <a:buFont typeface="Arial"/>
        <a:buChar char="•"/>
        <a:defRPr sz="3600" kern="1200">
          <a:solidFill>
            <a:schemeClr val="tx1"/>
          </a:solidFill>
          <a:latin typeface="+mj-lt"/>
          <a:ea typeface="+mn-ea"/>
          <a:cs typeface="Verdana"/>
        </a:defRPr>
      </a:lvl1pPr>
      <a:lvl2pPr marL="717550" indent="-358775" algn="l" defTabSz="457200" rtl="0" eaLnBrk="1" latinLnBrk="0" hangingPunct="1">
        <a:spcBef>
          <a:spcPts val="0"/>
        </a:spcBef>
        <a:buFont typeface="Lucida Grande"/>
        <a:buChar char="-"/>
        <a:defRPr sz="3200" kern="1200">
          <a:solidFill>
            <a:schemeClr val="tx1"/>
          </a:solidFill>
          <a:latin typeface="+mj-lt"/>
          <a:ea typeface="+mn-ea"/>
          <a:cs typeface="Verdana"/>
        </a:defRPr>
      </a:lvl2pPr>
      <a:lvl3pPr marL="1073150" indent="-357188" algn="l" defTabSz="457200" rtl="0" eaLnBrk="1" latinLnBrk="0" hangingPunct="1">
        <a:spcBef>
          <a:spcPts val="0"/>
        </a:spcBef>
        <a:buFont typeface="Lucida Grande"/>
        <a:buChar char="-"/>
        <a:defRPr sz="2800" kern="1200">
          <a:solidFill>
            <a:schemeClr val="tx1"/>
          </a:solidFill>
          <a:latin typeface="+mj-lt"/>
          <a:ea typeface="+mn-ea"/>
          <a:cs typeface="Verdana"/>
        </a:defRPr>
      </a:lvl3pPr>
      <a:lvl4pPr marL="1430338" indent="-355600" algn="l" defTabSz="457200" rtl="0" eaLnBrk="1" latinLnBrk="0" hangingPunct="1">
        <a:spcBef>
          <a:spcPts val="0"/>
        </a:spcBef>
        <a:buFont typeface="Lucida Grande"/>
        <a:buChar char="-"/>
        <a:defRPr sz="2400" kern="1200">
          <a:solidFill>
            <a:schemeClr val="tx1"/>
          </a:solidFill>
          <a:latin typeface="+mj-lt"/>
          <a:ea typeface="+mn-ea"/>
          <a:cs typeface="Verdana"/>
        </a:defRPr>
      </a:lvl4pPr>
      <a:lvl5pPr marL="1793875" indent="-360363" algn="l" defTabSz="457200" rtl="0" eaLnBrk="1" latinLnBrk="0" hangingPunct="1">
        <a:spcBef>
          <a:spcPts val="0"/>
        </a:spcBef>
        <a:buFont typeface="Lucida Grande"/>
        <a:buChar char="-"/>
        <a:defRPr sz="2400" kern="1200">
          <a:solidFill>
            <a:schemeClr val="tx1"/>
          </a:solidFill>
          <a:latin typeface="+mj-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mailto:link@nazl.nl"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mailto:chris.nieuwhof@mumc.nl" TargetMode="External"/><Relationship Id="rId2" Type="http://schemas.openxmlformats.org/officeDocument/2006/relationships/hyperlink" Target="mailto:eefje.debont@maastrichtuniversity.nl"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el 3"/>
          <p:cNvSpPr>
            <a:spLocks noGrp="1"/>
          </p:cNvSpPr>
          <p:nvPr>
            <p:ph type="ctrTitle"/>
          </p:nvPr>
        </p:nvSpPr>
        <p:spPr>
          <a:xfrm>
            <a:off x="1331640" y="814203"/>
            <a:ext cx="6598342" cy="2205258"/>
          </a:xfrm>
        </p:spPr>
        <p:txBody>
          <a:bodyPr/>
          <a:lstStyle/>
          <a:p>
            <a:pPr algn="ctr"/>
            <a:r>
              <a:rPr lang="nl-NL" altLang="nl-NL" sz="2800" dirty="0" smtClean="0">
                <a:solidFill>
                  <a:schemeClr val="bg1"/>
                </a:solidFill>
              </a:rPr>
              <a:t>FTO – ANTIBIOTICA ALLERGIE</a:t>
            </a:r>
            <a:endParaRPr lang="nl-NL" altLang="nl-NL" sz="2800" dirty="0">
              <a:solidFill>
                <a:schemeClr val="bg1"/>
              </a:solidFill>
            </a:endParaRPr>
          </a:p>
        </p:txBody>
      </p:sp>
      <p:sp>
        <p:nvSpPr>
          <p:cNvPr id="3074" name="Subtitel 4" descr="textFieldBg"/>
          <p:cNvSpPr>
            <a:spLocks noGrp="1"/>
          </p:cNvSpPr>
          <p:nvPr>
            <p:ph type="subTitle" idx="1"/>
          </p:nvPr>
        </p:nvSpPr>
        <p:spPr/>
        <p:txBody>
          <a:bodyPr/>
          <a:lstStyle/>
          <a:p>
            <a:pPr marL="0" indent="0"/>
            <a:r>
              <a:rPr lang="nl-NL" altLang="nl-NL" sz="3200" dirty="0"/>
              <a:t>spreker</a:t>
            </a:r>
          </a:p>
          <a:p>
            <a:pPr marL="0" indent="0"/>
            <a:r>
              <a:rPr lang="nl-NL" altLang="nl-NL" sz="3200" dirty="0"/>
              <a:t>dag maand jaar</a:t>
            </a:r>
          </a:p>
        </p:txBody>
      </p:sp>
      <p:pic>
        <p:nvPicPr>
          <p:cNvPr id="2" name="Picture 1"/>
          <p:cNvPicPr>
            <a:picLocks noChangeAspect="1"/>
          </p:cNvPicPr>
          <p:nvPr/>
        </p:nvPicPr>
        <p:blipFill>
          <a:blip r:embed="rId3"/>
          <a:stretch>
            <a:fillRect/>
          </a:stretch>
        </p:blipFill>
        <p:spPr>
          <a:xfrm>
            <a:off x="3635896" y="1360733"/>
            <a:ext cx="5303581" cy="2984957"/>
          </a:xfrm>
          <a:prstGeom prst="rect">
            <a:avLst/>
          </a:prstGeom>
        </p:spPr>
      </p:pic>
      <p:pic>
        <p:nvPicPr>
          <p:cNvPr id="5122" name="Picture 2" descr="LI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440" y="6021288"/>
            <a:ext cx="992791" cy="6880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Toelichting vraag 1 t/m 3</a:t>
            </a:r>
            <a:endParaRPr lang="nl-NL" dirty="0"/>
          </a:p>
        </p:txBody>
      </p:sp>
      <p:pic>
        <p:nvPicPr>
          <p:cNvPr id="4" name="Afbeelding 2"/>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170260"/>
            <a:ext cx="4752528" cy="4923036"/>
          </a:xfrm>
          <a:prstGeom prst="rect">
            <a:avLst/>
          </a:prstGeom>
          <a:noFill/>
          <a:ln>
            <a:noFill/>
          </a:ln>
        </p:spPr>
      </p:pic>
      <p:sp>
        <p:nvSpPr>
          <p:cNvPr id="3" name="Footer Placeholder 2"/>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3351074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Toelichting vraag 1 t/m 3</a:t>
            </a:r>
            <a:endParaRPr lang="nl-NL" dirty="0"/>
          </a:p>
        </p:txBody>
      </p:sp>
      <p:pic>
        <p:nvPicPr>
          <p:cNvPr id="3074" name="Picture 2" descr="Image result for antibiotic all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24" y="1136629"/>
            <a:ext cx="8131465" cy="473928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1210643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Vraag 4</a:t>
            </a:r>
          </a:p>
        </p:txBody>
      </p:sp>
      <p:sp>
        <p:nvSpPr>
          <p:cNvPr id="3" name="Tijdelijke aanduiding voor inhoud 2"/>
          <p:cNvSpPr>
            <a:spLocks noGrp="1"/>
          </p:cNvSpPr>
          <p:nvPr>
            <p:ph idx="1"/>
          </p:nvPr>
        </p:nvSpPr>
        <p:spPr/>
        <p:txBody>
          <a:bodyPr/>
          <a:lstStyle/>
          <a:p>
            <a:pPr marL="0" indent="0">
              <a:buNone/>
            </a:pPr>
            <a:r>
              <a:rPr lang="nl-BE" sz="3200" dirty="0"/>
              <a:t>4. Hoeveel </a:t>
            </a:r>
            <a:r>
              <a:rPr lang="nl-BE" sz="3200" dirty="0" smtClean="0"/>
              <a:t>procent </a:t>
            </a:r>
            <a:r>
              <a:rPr lang="nl-BE" sz="3200" dirty="0"/>
              <a:t>van de bestaande antibiotica allergie registraties is onterecht? </a:t>
            </a:r>
            <a:endParaRPr lang="nl-NL" sz="3200" dirty="0"/>
          </a:p>
          <a:p>
            <a:pPr marL="0" indent="0">
              <a:buNone/>
            </a:pPr>
            <a:endParaRPr lang="nl-NL" sz="3200" dirty="0">
              <a:latin typeface="+mn-lt"/>
            </a:endParaRPr>
          </a:p>
          <a:p>
            <a:pPr marL="0" indent="0">
              <a:buNone/>
            </a:pPr>
            <a:r>
              <a:rPr lang="nl-BE" sz="3200" dirty="0"/>
              <a:t>a. 25-30%</a:t>
            </a:r>
            <a:endParaRPr lang="nl-NL" sz="3200" dirty="0"/>
          </a:p>
          <a:p>
            <a:pPr marL="0" indent="0">
              <a:buNone/>
            </a:pPr>
            <a:r>
              <a:rPr lang="nl-BE" sz="3200" dirty="0" smtClean="0"/>
              <a:t>b</a:t>
            </a:r>
            <a:r>
              <a:rPr lang="nl-BE" sz="3200" dirty="0"/>
              <a:t>. 55-60%</a:t>
            </a:r>
            <a:endParaRPr lang="nl-NL" sz="3200" dirty="0"/>
          </a:p>
          <a:p>
            <a:pPr marL="0" indent="0">
              <a:buNone/>
            </a:pPr>
            <a:r>
              <a:rPr lang="nl-BE" sz="3200" dirty="0" smtClean="0"/>
              <a:t>c</a:t>
            </a:r>
            <a:r>
              <a:rPr lang="nl-BE" sz="3200" dirty="0"/>
              <a:t>. 85-90% </a:t>
            </a:r>
            <a:endParaRPr lang="nl-NL" sz="3200" dirty="0"/>
          </a:p>
          <a:p>
            <a:pPr marL="0" indent="0">
              <a:buNone/>
            </a:pPr>
            <a:endParaRPr lang="nl-NL" sz="3200" kern="1200" dirty="0" smtClean="0">
              <a:latin typeface="+mn-lt"/>
              <a:ea typeface="Geneva" pitchFamily="29" charset="-128"/>
              <a:cs typeface="Geneva" pitchFamily="29" charset="-128"/>
            </a:endParaRPr>
          </a:p>
          <a:p>
            <a:endParaRPr lang="nl-NL" dirty="0"/>
          </a:p>
        </p:txBody>
      </p:sp>
      <p:sp>
        <p:nvSpPr>
          <p:cNvPr id="4" name="Footer Placeholder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366510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Vraag </a:t>
            </a:r>
            <a:r>
              <a:rPr lang="nl-NL" sz="4400" dirty="0" smtClean="0"/>
              <a:t>5</a:t>
            </a:r>
            <a:endParaRPr lang="nl-NL" sz="4400" dirty="0"/>
          </a:p>
        </p:txBody>
      </p:sp>
      <p:sp>
        <p:nvSpPr>
          <p:cNvPr id="3" name="Tijdelijke aanduiding voor inhoud 2"/>
          <p:cNvSpPr>
            <a:spLocks noGrp="1"/>
          </p:cNvSpPr>
          <p:nvPr>
            <p:ph idx="1"/>
          </p:nvPr>
        </p:nvSpPr>
        <p:spPr/>
        <p:txBody>
          <a:bodyPr/>
          <a:lstStyle/>
          <a:p>
            <a:pPr marL="0" indent="0">
              <a:buNone/>
            </a:pPr>
            <a:r>
              <a:rPr lang="nl-NL" sz="3200" dirty="0"/>
              <a:t>5. Welke gevolgen heeft het foutief registreren van antibiotica allergieën op grote schaal? </a:t>
            </a:r>
            <a:endParaRPr lang="nl-NL" sz="3200" dirty="0" smtClean="0"/>
          </a:p>
          <a:p>
            <a:pPr marL="0" indent="0">
              <a:buNone/>
            </a:pPr>
            <a:endParaRPr lang="nl-NL" sz="3200" dirty="0">
              <a:latin typeface="+mn-lt"/>
            </a:endParaRPr>
          </a:p>
          <a:p>
            <a:pPr marL="0" indent="0">
              <a:buNone/>
            </a:pPr>
            <a:r>
              <a:rPr lang="nl-NL" sz="3200" dirty="0"/>
              <a:t>a. minder therapiemogelijkheden bij infecties</a:t>
            </a:r>
          </a:p>
          <a:p>
            <a:pPr marL="0" indent="0">
              <a:buNone/>
            </a:pPr>
            <a:r>
              <a:rPr lang="nl-NL" sz="3200" dirty="0"/>
              <a:t>b. meer antibiotica resistentie door het gebruik van alternatieve breedspectrum middelen </a:t>
            </a:r>
          </a:p>
          <a:p>
            <a:pPr marL="0" indent="0">
              <a:buNone/>
            </a:pPr>
            <a:r>
              <a:rPr lang="nl-NL" sz="3200" dirty="0"/>
              <a:t>c. hogere kosten van de gezondheidszorg door langere therapieduur en verlengde hospitalisatieduur </a:t>
            </a:r>
          </a:p>
          <a:p>
            <a:pPr marL="0" indent="0">
              <a:buNone/>
            </a:pPr>
            <a:r>
              <a:rPr lang="nl-NL" sz="3200" dirty="0"/>
              <a:t>d. alle bovenstaande gevolgen </a:t>
            </a:r>
          </a:p>
          <a:p>
            <a:pPr marL="0" indent="0">
              <a:buNone/>
            </a:pPr>
            <a:endParaRPr lang="nl-NL" sz="3200" kern="1200" dirty="0" smtClean="0">
              <a:latin typeface="+mn-lt"/>
              <a:ea typeface="Geneva" pitchFamily="29" charset="-128"/>
              <a:cs typeface="Geneva" pitchFamily="29" charset="-128"/>
            </a:endParaRPr>
          </a:p>
          <a:p>
            <a:endParaRPr lang="nl-NL" dirty="0"/>
          </a:p>
        </p:txBody>
      </p:sp>
      <p:sp>
        <p:nvSpPr>
          <p:cNvPr id="4" name="Footer Placeholder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161283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Vraag </a:t>
            </a:r>
            <a:r>
              <a:rPr lang="nl-NL" sz="4400" dirty="0" smtClean="0"/>
              <a:t>6</a:t>
            </a:r>
            <a:endParaRPr lang="nl-NL" sz="4400" dirty="0"/>
          </a:p>
        </p:txBody>
      </p:sp>
      <p:sp>
        <p:nvSpPr>
          <p:cNvPr id="3" name="Tijdelijke aanduiding voor inhoud 2"/>
          <p:cNvSpPr>
            <a:spLocks noGrp="1"/>
          </p:cNvSpPr>
          <p:nvPr>
            <p:ph idx="1"/>
          </p:nvPr>
        </p:nvSpPr>
        <p:spPr/>
        <p:txBody>
          <a:bodyPr/>
          <a:lstStyle/>
          <a:p>
            <a:pPr marL="0" indent="0">
              <a:buNone/>
            </a:pPr>
            <a:r>
              <a:rPr lang="nl-NL" sz="2800" dirty="0" smtClean="0"/>
              <a:t>6. U </a:t>
            </a:r>
            <a:r>
              <a:rPr lang="nl-NL" sz="2800" dirty="0"/>
              <a:t>wilt amoxicilline voorschrijven bij </a:t>
            </a:r>
            <a:r>
              <a:rPr lang="nl-NL" sz="2800" dirty="0" smtClean="0"/>
              <a:t>een </a:t>
            </a:r>
            <a:r>
              <a:rPr lang="nl-NL" sz="2800" dirty="0"/>
              <a:t>pneumonie. De patiënt die u ziet heeft echter een geregistreerde amoxicilline allergie. Toch ziet u dat de patiënt het middel enkele jaren later via de </a:t>
            </a:r>
            <a:r>
              <a:rPr lang="nl-NL" sz="2800" dirty="0" err="1"/>
              <a:t>huisartenpost</a:t>
            </a:r>
            <a:r>
              <a:rPr lang="nl-NL" sz="2800" dirty="0"/>
              <a:t> gekregen heeft en toen geen reactie had. De patiënt kreeg de registratie vanwege een huidreactie tien jaar geleden. Is het veilig amoxicilline alsnog voor te schrijven? </a:t>
            </a:r>
            <a:endParaRPr lang="nl-NL" sz="2800" dirty="0" smtClean="0"/>
          </a:p>
          <a:p>
            <a:pPr marL="0" indent="0">
              <a:buNone/>
            </a:pPr>
            <a:endParaRPr lang="nl-NL" sz="2800" dirty="0"/>
          </a:p>
          <a:p>
            <a:pPr marL="0" indent="0">
              <a:buNone/>
            </a:pPr>
            <a:r>
              <a:rPr lang="nl-NL" sz="2800" dirty="0"/>
              <a:t>a. Ja. </a:t>
            </a:r>
          </a:p>
          <a:p>
            <a:pPr marL="0" indent="0">
              <a:buNone/>
            </a:pPr>
            <a:r>
              <a:rPr lang="nl-NL" sz="2800" dirty="0"/>
              <a:t>b. Nee.</a:t>
            </a:r>
          </a:p>
          <a:p>
            <a:pPr marL="0" indent="0">
              <a:buNone/>
            </a:pPr>
            <a:r>
              <a:rPr lang="nl-NL" sz="2800" dirty="0"/>
              <a:t>c. Ik twijfel en overleg met de allergoloog. </a:t>
            </a:r>
          </a:p>
          <a:p>
            <a:pPr marL="0" indent="0">
              <a:buNone/>
            </a:pPr>
            <a:endParaRPr lang="nl-NL" sz="3200" kern="1200" dirty="0" smtClean="0">
              <a:latin typeface="+mn-lt"/>
              <a:ea typeface="Geneva" pitchFamily="29" charset="-128"/>
              <a:cs typeface="Geneva" pitchFamily="29" charset="-128"/>
            </a:endParaRPr>
          </a:p>
          <a:p>
            <a:endParaRPr lang="nl-NL" dirty="0"/>
          </a:p>
        </p:txBody>
      </p:sp>
      <p:sp>
        <p:nvSpPr>
          <p:cNvPr id="4" name="Footer Placeholder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106331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Vraag </a:t>
            </a:r>
            <a:r>
              <a:rPr lang="nl-NL" sz="4400" dirty="0" smtClean="0"/>
              <a:t>6</a:t>
            </a:r>
            <a:endParaRPr lang="nl-NL" sz="4400" dirty="0"/>
          </a:p>
        </p:txBody>
      </p:sp>
      <p:sp>
        <p:nvSpPr>
          <p:cNvPr id="3" name="Tijdelijke aanduiding voor inhoud 2"/>
          <p:cNvSpPr>
            <a:spLocks noGrp="1"/>
          </p:cNvSpPr>
          <p:nvPr>
            <p:ph idx="1"/>
          </p:nvPr>
        </p:nvSpPr>
        <p:spPr/>
        <p:txBody>
          <a:bodyPr/>
          <a:lstStyle/>
          <a:p>
            <a:pPr marL="0" indent="0">
              <a:buNone/>
            </a:pPr>
            <a:r>
              <a:rPr lang="nl-BE" sz="2800" b="1" dirty="0">
                <a:latin typeface="Verdana" pitchFamily="34" charset="0"/>
                <a:ea typeface="Geneva" pitchFamily="29" charset="-128"/>
                <a:cs typeface="Geneva" pitchFamily="29" charset="-128"/>
              </a:rPr>
              <a:t>Indien een </a:t>
            </a:r>
            <a:r>
              <a:rPr lang="nl-BE" sz="2800" b="1" dirty="0" smtClean="0">
                <a:latin typeface="Verdana" pitchFamily="34" charset="0"/>
                <a:ea typeface="Geneva" pitchFamily="29" charset="-128"/>
                <a:cs typeface="Geneva" pitchFamily="29" charset="-128"/>
              </a:rPr>
              <a:t>patiënt </a:t>
            </a:r>
            <a:r>
              <a:rPr lang="nl-BE" sz="2800" b="1" dirty="0">
                <a:latin typeface="Verdana" pitchFamily="34" charset="0"/>
                <a:ea typeface="Geneva" pitchFamily="29" charset="-128"/>
                <a:cs typeface="Geneva" pitchFamily="29" charset="-128"/>
              </a:rPr>
              <a:t>meer dan tien jaar geleden milde klachten heeft gehad, zeker als deze aspecifiek waren is het dus veilig het middel opnieuw te proberen!</a:t>
            </a:r>
            <a:endParaRPr lang="nl-NL" sz="2800" b="1" dirty="0">
              <a:latin typeface="Verdana" pitchFamily="34" charset="0"/>
              <a:ea typeface="Geneva" pitchFamily="29" charset="-128"/>
              <a:cs typeface="Geneva" pitchFamily="29" charset="-128"/>
            </a:endParaRPr>
          </a:p>
          <a:p>
            <a:pPr marL="0" indent="0">
              <a:buNone/>
            </a:pPr>
            <a:endParaRPr lang="nl-NL" sz="3200" kern="1200" dirty="0" smtClean="0">
              <a:latin typeface="+mn-lt"/>
              <a:ea typeface="Geneva" pitchFamily="29" charset="-128"/>
              <a:cs typeface="Geneva" pitchFamily="29" charset="-128"/>
            </a:endParaRPr>
          </a:p>
          <a:p>
            <a:endParaRPr lang="nl-NL" dirty="0"/>
          </a:p>
        </p:txBody>
      </p:sp>
      <p:sp>
        <p:nvSpPr>
          <p:cNvPr id="4" name="Footer Placeholder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245913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Vraag </a:t>
            </a:r>
            <a:r>
              <a:rPr lang="nl-NL" sz="4400" dirty="0" smtClean="0"/>
              <a:t>7</a:t>
            </a:r>
            <a:endParaRPr lang="nl-NL" sz="4400" dirty="0"/>
          </a:p>
        </p:txBody>
      </p:sp>
      <p:sp>
        <p:nvSpPr>
          <p:cNvPr id="3" name="Tijdelijke aanduiding voor inhoud 2"/>
          <p:cNvSpPr>
            <a:spLocks noGrp="1"/>
          </p:cNvSpPr>
          <p:nvPr>
            <p:ph idx="1"/>
          </p:nvPr>
        </p:nvSpPr>
        <p:spPr/>
        <p:txBody>
          <a:bodyPr/>
          <a:lstStyle/>
          <a:p>
            <a:pPr marL="0" indent="0">
              <a:buNone/>
            </a:pPr>
            <a:r>
              <a:rPr lang="nl-NL" sz="2800" dirty="0"/>
              <a:t>7. Wat is correct, met betrekking tot kruisreactiviteit? </a:t>
            </a:r>
            <a:endParaRPr lang="nl-NL" sz="2800" dirty="0" smtClean="0"/>
          </a:p>
          <a:p>
            <a:pPr marL="0" indent="0">
              <a:buNone/>
            </a:pPr>
            <a:endParaRPr lang="nl-NL" sz="3200" dirty="0">
              <a:latin typeface="+mn-lt"/>
            </a:endParaRPr>
          </a:p>
          <a:p>
            <a:pPr marL="0" indent="0">
              <a:buNone/>
            </a:pPr>
            <a:r>
              <a:rPr lang="nl-NL" sz="2800" dirty="0"/>
              <a:t>a. Tussen de verschillende klassen antibiotica bestaat er kruisovergevoeligheid, binnen de klassen van antibiotica niet. </a:t>
            </a:r>
          </a:p>
          <a:p>
            <a:pPr marL="0" indent="0">
              <a:buNone/>
            </a:pPr>
            <a:r>
              <a:rPr lang="nl-NL" sz="2800" dirty="0"/>
              <a:t>b.  Binnen de groep van penicillines en cefalosporines kunnen kruisreacties ontstaan door een immunologische reactie tegen de </a:t>
            </a:r>
            <a:r>
              <a:rPr lang="nl-NL" sz="2800" dirty="0" err="1"/>
              <a:t>beta-lactam</a:t>
            </a:r>
            <a:r>
              <a:rPr lang="nl-NL" sz="2800" dirty="0"/>
              <a:t> ring of tegen een van de zijketens. </a:t>
            </a:r>
          </a:p>
          <a:p>
            <a:pPr marL="0" indent="0">
              <a:buNone/>
            </a:pPr>
            <a:r>
              <a:rPr lang="nl-NL" sz="2800" dirty="0"/>
              <a:t>c. Iemand met een penicilline allergie mag nooit cefalosporines krijgen gezien de kruisreactiviteit. </a:t>
            </a:r>
            <a:endParaRPr lang="nl-NL" sz="3200" kern="1200" dirty="0" smtClean="0">
              <a:latin typeface="+mn-lt"/>
              <a:ea typeface="Geneva" pitchFamily="29" charset="-128"/>
              <a:cs typeface="Geneva" pitchFamily="29" charset="-128"/>
            </a:endParaRPr>
          </a:p>
          <a:p>
            <a:endParaRPr lang="nl-NL" dirty="0"/>
          </a:p>
        </p:txBody>
      </p:sp>
      <p:sp>
        <p:nvSpPr>
          <p:cNvPr id="4" name="Footer Placeholder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23759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Vraag </a:t>
            </a:r>
            <a:r>
              <a:rPr lang="nl-NL" sz="4400" dirty="0" smtClean="0"/>
              <a:t>8</a:t>
            </a:r>
            <a:endParaRPr lang="nl-NL" sz="4400" dirty="0"/>
          </a:p>
        </p:txBody>
      </p:sp>
      <p:sp>
        <p:nvSpPr>
          <p:cNvPr id="3" name="Tijdelijke aanduiding voor inhoud 2"/>
          <p:cNvSpPr>
            <a:spLocks noGrp="1"/>
          </p:cNvSpPr>
          <p:nvPr>
            <p:ph idx="1"/>
          </p:nvPr>
        </p:nvSpPr>
        <p:spPr/>
        <p:txBody>
          <a:bodyPr/>
          <a:lstStyle/>
          <a:p>
            <a:pPr marL="0" indent="0">
              <a:buNone/>
            </a:pPr>
            <a:r>
              <a:rPr lang="nl-NL" sz="2800" dirty="0"/>
              <a:t>8. Welke uitspraak is correct, in verband met het niveau van registreren (op stofnaam, groep of handelsproduct)? </a:t>
            </a:r>
            <a:endParaRPr lang="nl-NL" sz="2800" dirty="0" smtClean="0"/>
          </a:p>
          <a:p>
            <a:pPr marL="0" indent="0">
              <a:buNone/>
            </a:pPr>
            <a:endParaRPr lang="nl-NL" sz="3200" dirty="0">
              <a:latin typeface="+mn-lt"/>
            </a:endParaRPr>
          </a:p>
          <a:p>
            <a:pPr marL="0" indent="0">
              <a:buNone/>
            </a:pPr>
            <a:r>
              <a:rPr lang="nl-NL" sz="2800" dirty="0"/>
              <a:t>a. Het niveau van registreren hangt af van het antibioticum waarbij de reactie is ontstaan en de ernst van de reactie. </a:t>
            </a:r>
          </a:p>
          <a:p>
            <a:pPr marL="0" indent="0">
              <a:buNone/>
            </a:pPr>
            <a:r>
              <a:rPr lang="nl-NL" sz="2800" dirty="0"/>
              <a:t>b. Het beste is om altijd op groepsniveau te registreren. </a:t>
            </a:r>
          </a:p>
          <a:p>
            <a:pPr marL="0" indent="0">
              <a:buNone/>
            </a:pPr>
            <a:r>
              <a:rPr lang="nl-NL" sz="2800" dirty="0"/>
              <a:t>c. Het maakt geen verschil uit of je op stofnaam, groep of handelsproduct registreert. </a:t>
            </a:r>
          </a:p>
          <a:p>
            <a:endParaRPr lang="nl-NL" dirty="0"/>
          </a:p>
        </p:txBody>
      </p:sp>
      <p:sp>
        <p:nvSpPr>
          <p:cNvPr id="4" name="Footer Placeholder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357920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Vraag </a:t>
            </a:r>
            <a:r>
              <a:rPr lang="nl-NL" sz="4400" dirty="0" smtClean="0"/>
              <a:t>9</a:t>
            </a:r>
            <a:endParaRPr lang="nl-NL" sz="4400" dirty="0"/>
          </a:p>
        </p:txBody>
      </p:sp>
      <p:sp>
        <p:nvSpPr>
          <p:cNvPr id="3" name="Tijdelijke aanduiding voor inhoud 2"/>
          <p:cNvSpPr>
            <a:spLocks noGrp="1"/>
          </p:cNvSpPr>
          <p:nvPr>
            <p:ph idx="1"/>
          </p:nvPr>
        </p:nvSpPr>
        <p:spPr/>
        <p:txBody>
          <a:bodyPr/>
          <a:lstStyle/>
          <a:p>
            <a:pPr marL="0" indent="0">
              <a:buNone/>
            </a:pPr>
            <a:r>
              <a:rPr lang="nl-NL" sz="2800" dirty="0"/>
              <a:t>9. Welk type antibiotica lokken geen allergische reactie uit</a:t>
            </a:r>
            <a:r>
              <a:rPr lang="nl-NL" sz="2800" dirty="0" smtClean="0"/>
              <a:t>?</a:t>
            </a:r>
          </a:p>
          <a:p>
            <a:pPr marL="0" indent="0">
              <a:buNone/>
            </a:pPr>
            <a:endParaRPr lang="nl-NL" sz="3200" dirty="0">
              <a:latin typeface="+mn-lt"/>
            </a:endParaRPr>
          </a:p>
          <a:p>
            <a:pPr marL="0" indent="0">
              <a:buNone/>
            </a:pPr>
            <a:r>
              <a:rPr lang="nl-NL" sz="2800" dirty="0"/>
              <a:t>a. Penicillines</a:t>
            </a:r>
          </a:p>
          <a:p>
            <a:pPr marL="0" indent="0">
              <a:buNone/>
            </a:pPr>
            <a:r>
              <a:rPr lang="nl-NL" sz="2800" dirty="0"/>
              <a:t>b. Tetracyclines</a:t>
            </a:r>
          </a:p>
          <a:p>
            <a:pPr marL="0" indent="0">
              <a:buNone/>
            </a:pPr>
            <a:r>
              <a:rPr lang="nl-NL" sz="2800" dirty="0"/>
              <a:t>c. </a:t>
            </a:r>
            <a:r>
              <a:rPr lang="nl-NL" sz="2800" dirty="0" err="1"/>
              <a:t>Chinolonen</a:t>
            </a:r>
            <a:endParaRPr lang="nl-NL" sz="2800" dirty="0"/>
          </a:p>
          <a:p>
            <a:pPr marL="0" indent="0">
              <a:buNone/>
            </a:pPr>
            <a:r>
              <a:rPr lang="nl-NL" sz="2800" dirty="0"/>
              <a:t>d. Alle antibiotica kunnen een reactie uitlokken. </a:t>
            </a:r>
          </a:p>
          <a:p>
            <a:endParaRPr lang="nl-NL" dirty="0"/>
          </a:p>
        </p:txBody>
      </p:sp>
      <p:sp>
        <p:nvSpPr>
          <p:cNvPr id="4" name="Footer Placeholder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251398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Vraag </a:t>
            </a:r>
            <a:r>
              <a:rPr lang="nl-NL" sz="4400" dirty="0" smtClean="0"/>
              <a:t>10</a:t>
            </a:r>
            <a:endParaRPr lang="nl-NL" sz="4400" dirty="0"/>
          </a:p>
        </p:txBody>
      </p:sp>
      <p:sp>
        <p:nvSpPr>
          <p:cNvPr id="3" name="Tijdelijke aanduiding voor inhoud 2"/>
          <p:cNvSpPr>
            <a:spLocks noGrp="1"/>
          </p:cNvSpPr>
          <p:nvPr>
            <p:ph idx="1"/>
          </p:nvPr>
        </p:nvSpPr>
        <p:spPr/>
        <p:txBody>
          <a:bodyPr/>
          <a:lstStyle/>
          <a:p>
            <a:pPr marL="0" indent="0">
              <a:buNone/>
            </a:pPr>
            <a:r>
              <a:rPr lang="nl-NL" sz="2800" dirty="0"/>
              <a:t>10. Welke uitspraak is correct in verband met het testen van antibiotica allergieën bij kinderen? </a:t>
            </a:r>
            <a:endParaRPr lang="nl-NL" sz="2800" dirty="0" smtClean="0"/>
          </a:p>
          <a:p>
            <a:pPr marL="0" indent="0">
              <a:buNone/>
            </a:pPr>
            <a:endParaRPr lang="nl-NL" sz="3200" dirty="0">
              <a:latin typeface="+mn-lt"/>
            </a:endParaRPr>
          </a:p>
          <a:p>
            <a:pPr marL="0" indent="0">
              <a:buNone/>
            </a:pPr>
            <a:r>
              <a:rPr lang="nl-NL" sz="2800" dirty="0"/>
              <a:t>a. Bij kinderen is het niet mogelijk om een antibiotica allergie te testen. </a:t>
            </a:r>
          </a:p>
          <a:p>
            <a:pPr marL="0" indent="0">
              <a:buNone/>
            </a:pPr>
            <a:r>
              <a:rPr lang="nl-NL" sz="2800" dirty="0"/>
              <a:t>b. Bij het vermoeden van een type-I allergie zal bij kinderen steeds onder toezicht een ‘</a:t>
            </a:r>
            <a:r>
              <a:rPr lang="nl-NL" sz="2800" dirty="0" err="1"/>
              <a:t>oral</a:t>
            </a:r>
            <a:r>
              <a:rPr lang="nl-NL" sz="2800" dirty="0"/>
              <a:t> drug </a:t>
            </a:r>
            <a:r>
              <a:rPr lang="nl-NL" sz="2800" dirty="0" err="1"/>
              <a:t>challenge</a:t>
            </a:r>
            <a:r>
              <a:rPr lang="nl-NL" sz="2800" dirty="0"/>
              <a:t>’ worden uitgevoerd. </a:t>
            </a:r>
          </a:p>
          <a:p>
            <a:pPr marL="0" indent="0">
              <a:buNone/>
            </a:pPr>
            <a:r>
              <a:rPr lang="nl-NL" sz="2800" dirty="0"/>
              <a:t>c. Bij kinderen is het type test afhankelijk van de symptomen van de doorgemaakte reactie op het antibioticum. </a:t>
            </a:r>
          </a:p>
          <a:p>
            <a:endParaRPr lang="nl-NL" dirty="0"/>
          </a:p>
        </p:txBody>
      </p:sp>
      <p:sp>
        <p:nvSpPr>
          <p:cNvPr id="4" name="Footer Placeholder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380485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nl-NL" altLang="nl-NL" sz="4400" dirty="0"/>
              <a:t>Programma</a:t>
            </a:r>
            <a:endParaRPr lang="nl-NL" altLang="nl-NL" sz="4400" noProof="1"/>
          </a:p>
        </p:txBody>
      </p:sp>
      <p:sp>
        <p:nvSpPr>
          <p:cNvPr id="4099" name="Rectangle 3" descr="textFieldBg"/>
          <p:cNvSpPr>
            <a:spLocks noGrp="1" noChangeArrowheads="1"/>
          </p:cNvSpPr>
          <p:nvPr>
            <p:ph idx="1"/>
          </p:nvPr>
        </p:nvSpPr>
        <p:spPr/>
        <p:txBody>
          <a:bodyPr/>
          <a:lstStyle/>
          <a:p>
            <a:r>
              <a:rPr lang="nl-NL" altLang="nl-NL" dirty="0"/>
              <a:t>0.00 uur		Inleiding en doel</a:t>
            </a:r>
          </a:p>
          <a:p>
            <a:r>
              <a:rPr lang="nl-NL" altLang="nl-NL" dirty="0"/>
              <a:t>0.05 uur		Kennistoets</a:t>
            </a:r>
          </a:p>
          <a:p>
            <a:r>
              <a:rPr lang="nl-NL" altLang="nl-NL" dirty="0"/>
              <a:t>0.20 uur		</a:t>
            </a:r>
            <a:r>
              <a:rPr lang="nl-BE" dirty="0" smtClean="0"/>
              <a:t>Casuïstiek</a:t>
            </a:r>
          </a:p>
          <a:p>
            <a:r>
              <a:rPr lang="nl-NL" altLang="nl-NL" dirty="0" smtClean="0"/>
              <a:t>0.45 </a:t>
            </a:r>
            <a:r>
              <a:rPr lang="nl-NL" altLang="nl-NL" dirty="0"/>
              <a:t>uur		</a:t>
            </a:r>
            <a:r>
              <a:rPr lang="nl-NL" altLang="nl-NL" dirty="0" smtClean="0"/>
              <a:t>Percentages in de praktijk</a:t>
            </a:r>
            <a:endParaRPr lang="nl-NL" altLang="nl-NL" dirty="0"/>
          </a:p>
          <a:p>
            <a:r>
              <a:rPr lang="nl-NL" altLang="nl-NL" dirty="0"/>
              <a:t>1.10 uur		Afspraken </a:t>
            </a:r>
          </a:p>
          <a:p>
            <a:r>
              <a:rPr lang="nl-NL" altLang="nl-NL" dirty="0"/>
              <a:t>1.25 uur		Afsluiting</a:t>
            </a:r>
          </a:p>
          <a:p>
            <a:endParaRPr lang="nl-NL" altLang="nl-NL" i="1" dirty="0">
              <a:solidFill>
                <a:srgbClr val="66CCFF"/>
              </a:solidFill>
            </a:endParaRPr>
          </a:p>
          <a:p>
            <a:r>
              <a:rPr lang="nl-NL" altLang="nl-NL" i="1" dirty="0">
                <a:solidFill>
                  <a:srgbClr val="66CCFF"/>
                </a:solidFill>
              </a:rPr>
              <a:t>Vul hier uw eigen tijdstippen in.</a:t>
            </a:r>
          </a:p>
        </p:txBody>
      </p:sp>
      <p:sp>
        <p:nvSpPr>
          <p:cNvPr id="2" name="Footer Placeholder 1"/>
          <p:cNvSpPr>
            <a:spLocks noGrp="1"/>
          </p:cNvSpPr>
          <p:nvPr>
            <p:ph type="ftr" sz="quarter" idx="11"/>
          </p:nvPr>
        </p:nvSpPr>
        <p:spPr/>
        <p:txBody>
          <a:bodyPr/>
          <a:lstStyle/>
          <a:p>
            <a:r>
              <a:rPr lang="nl-NL" smtClean="0"/>
              <a:t>Vakgroep Huisartsgeneeskunde</a:t>
            </a:r>
            <a:endParaRPr lang="nl-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Vraag </a:t>
            </a:r>
            <a:r>
              <a:rPr lang="nl-NL" sz="4400" dirty="0" smtClean="0"/>
              <a:t>10</a:t>
            </a:r>
            <a:endParaRPr lang="nl-NL" sz="4400" dirty="0"/>
          </a:p>
        </p:txBody>
      </p:sp>
      <p:sp>
        <p:nvSpPr>
          <p:cNvPr id="3" name="Tijdelijke aanduiding voor inhoud 2"/>
          <p:cNvSpPr>
            <a:spLocks noGrp="1"/>
          </p:cNvSpPr>
          <p:nvPr>
            <p:ph idx="1"/>
          </p:nvPr>
        </p:nvSpPr>
        <p:spPr/>
        <p:txBody>
          <a:bodyPr/>
          <a:lstStyle/>
          <a:p>
            <a:pPr marL="0" indent="0">
              <a:buNone/>
            </a:pPr>
            <a:r>
              <a:rPr lang="nl-NL" sz="2800" dirty="0" smtClean="0"/>
              <a:t>Heeft er iemand wel eens een patiënt verwezen voor een antibiotica allergie test?</a:t>
            </a:r>
            <a:endParaRPr lang="nl-NL" sz="2800" dirty="0"/>
          </a:p>
          <a:p>
            <a:endParaRPr lang="nl-NL" dirty="0"/>
          </a:p>
        </p:txBody>
      </p:sp>
      <p:pic>
        <p:nvPicPr>
          <p:cNvPr id="5" name="Picture 4"/>
          <p:cNvPicPr>
            <a:picLocks noChangeAspect="1"/>
          </p:cNvPicPr>
          <p:nvPr/>
        </p:nvPicPr>
        <p:blipFill>
          <a:blip r:embed="rId3"/>
          <a:stretch>
            <a:fillRect/>
          </a:stretch>
        </p:blipFill>
        <p:spPr>
          <a:xfrm>
            <a:off x="2195736" y="2708920"/>
            <a:ext cx="4550176" cy="2808312"/>
          </a:xfrm>
          <a:prstGeom prst="rect">
            <a:avLst/>
          </a:prstGeom>
        </p:spPr>
      </p:pic>
      <p:sp>
        <p:nvSpPr>
          <p:cNvPr id="4" name="Footer Placeholder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3704401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Verwijzen voor antibiotica allergie test</a:t>
            </a:r>
            <a:endParaRPr lang="nl-NL" dirty="0"/>
          </a:p>
        </p:txBody>
      </p:sp>
      <p:sp>
        <p:nvSpPr>
          <p:cNvPr id="3" name="Content Placeholder 2"/>
          <p:cNvSpPr>
            <a:spLocks noGrp="1"/>
          </p:cNvSpPr>
          <p:nvPr>
            <p:ph idx="1"/>
          </p:nvPr>
        </p:nvSpPr>
        <p:spPr/>
        <p:txBody>
          <a:bodyPr/>
          <a:lstStyle/>
          <a:p>
            <a:r>
              <a:rPr lang="nl-NL" dirty="0" smtClean="0"/>
              <a:t>Poli MUMC</a:t>
            </a:r>
          </a:p>
          <a:p>
            <a:r>
              <a:rPr lang="nl-NL" dirty="0" smtClean="0"/>
              <a:t>Wachttijd varieert</a:t>
            </a:r>
          </a:p>
          <a:p>
            <a:r>
              <a:rPr lang="nl-NL" dirty="0" smtClean="0"/>
              <a:t>Vooral zinvol bij </a:t>
            </a:r>
            <a:r>
              <a:rPr lang="nl-NL" dirty="0" err="1" smtClean="0"/>
              <a:t>comorbiditeit</a:t>
            </a:r>
            <a:r>
              <a:rPr lang="nl-NL" dirty="0" smtClean="0"/>
              <a:t> zoals COPD en daardoor frequente noodzaak antibiotica!</a:t>
            </a:r>
            <a:endParaRPr lang="nl-NL" dirty="0"/>
          </a:p>
        </p:txBody>
      </p:sp>
      <p:sp>
        <p:nvSpPr>
          <p:cNvPr id="4" name="Footer Placeholder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252715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nl-NL" altLang="nl-NL" dirty="0" smtClean="0"/>
              <a:t>Leerpunten tot zover?</a:t>
            </a:r>
            <a:endParaRPr lang="nl-NL" altLang="nl-NL" dirty="0"/>
          </a:p>
        </p:txBody>
      </p:sp>
      <p:pic>
        <p:nvPicPr>
          <p:cNvPr id="3" name="Picture 2"/>
          <p:cNvPicPr>
            <a:picLocks noChangeAspect="1"/>
          </p:cNvPicPr>
          <p:nvPr/>
        </p:nvPicPr>
        <p:blipFill>
          <a:blip r:embed="rId3"/>
          <a:stretch>
            <a:fillRect/>
          </a:stretch>
        </p:blipFill>
        <p:spPr>
          <a:xfrm>
            <a:off x="1476375" y="2076450"/>
            <a:ext cx="6191250" cy="2705100"/>
          </a:xfrm>
          <a:prstGeom prst="rect">
            <a:avLst/>
          </a:prstGeom>
        </p:spPr>
      </p:pic>
      <p:sp>
        <p:nvSpPr>
          <p:cNvPr id="2" name="Footer Placeholder 1"/>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1030533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Casus 1</a:t>
            </a:r>
            <a:endParaRPr lang="nl-NL" dirty="0"/>
          </a:p>
        </p:txBody>
      </p:sp>
      <p:sp>
        <p:nvSpPr>
          <p:cNvPr id="19459" name="Tijdelijke aanduiding voor inhoud 2" descr="textFieldBg"/>
          <p:cNvSpPr>
            <a:spLocks noGrp="1"/>
          </p:cNvSpPr>
          <p:nvPr>
            <p:ph idx="1"/>
          </p:nvPr>
        </p:nvSpPr>
        <p:spPr/>
        <p:txBody>
          <a:bodyPr/>
          <a:lstStyle/>
          <a:p>
            <a:pPr marL="0" indent="0">
              <a:buNone/>
            </a:pPr>
            <a:r>
              <a:rPr lang="nl-BE" sz="2000" b="1" dirty="0"/>
              <a:t>Casus</a:t>
            </a:r>
            <a:endParaRPr lang="nl-NL" sz="2000" dirty="0"/>
          </a:p>
          <a:p>
            <a:pPr marL="0" indent="0">
              <a:buNone/>
            </a:pPr>
            <a:r>
              <a:rPr lang="nl-BE" sz="2000" dirty="0"/>
              <a:t>46-jarige vrouw met rode vlekken binnen een uur na inname van een tablet amoxicilline. </a:t>
            </a:r>
            <a:endParaRPr lang="nl-NL" sz="2000" dirty="0"/>
          </a:p>
          <a:p>
            <a:pPr marL="0" indent="0">
              <a:buNone/>
            </a:pPr>
            <a:r>
              <a:rPr lang="nl-BE" sz="2000" dirty="0"/>
              <a:t> </a:t>
            </a:r>
            <a:endParaRPr lang="nl-NL" sz="2000" dirty="0"/>
          </a:p>
          <a:p>
            <a:pPr marL="0" indent="0">
              <a:buNone/>
            </a:pPr>
            <a:r>
              <a:rPr lang="nl-BE" sz="2000" b="1" dirty="0" smtClean="0"/>
              <a:t>Vragen</a:t>
            </a:r>
            <a:endParaRPr lang="nl-NL" sz="2000" dirty="0"/>
          </a:p>
          <a:p>
            <a:pPr marL="0" indent="0">
              <a:buNone/>
            </a:pPr>
            <a:r>
              <a:rPr lang="nl-BE" sz="2000" dirty="0"/>
              <a:t>1. Welke vragen stelt u aan de patiënt tijdens de anamnese?</a:t>
            </a:r>
            <a:endParaRPr lang="nl-NL" sz="2000" dirty="0"/>
          </a:p>
          <a:p>
            <a:pPr marL="0" indent="0">
              <a:buNone/>
            </a:pPr>
            <a:r>
              <a:rPr lang="nl-BE" sz="2000" dirty="0"/>
              <a:t>2. Op basis waarvan maakt u het onderscheid of het nu een allergie of een bijwerking is?</a:t>
            </a:r>
            <a:endParaRPr lang="nl-NL" sz="2000" dirty="0"/>
          </a:p>
          <a:p>
            <a:pPr marL="0" indent="0">
              <a:buNone/>
            </a:pPr>
            <a:r>
              <a:rPr lang="nl-BE" sz="2000" dirty="0"/>
              <a:t>3. Indien uw conclusie een allergie is, wat legt u dan vast in uw systeem en hoe?</a:t>
            </a:r>
            <a:endParaRPr lang="nl-NL" sz="2000" dirty="0"/>
          </a:p>
          <a:p>
            <a:pPr marL="0" indent="0">
              <a:buNone/>
            </a:pPr>
            <a:r>
              <a:rPr lang="nl-BE" sz="2000" dirty="0"/>
              <a:t>4. Welke informatie geeft u aan de patiënt over deze allergie? En informeert u andere zorgverleners?</a:t>
            </a:r>
            <a:endParaRPr lang="nl-NL" sz="2000" dirty="0"/>
          </a:p>
          <a:p>
            <a:pPr marL="0" indent="0">
              <a:buNone/>
            </a:pPr>
            <a:r>
              <a:rPr lang="nl-BE" sz="2000" dirty="0"/>
              <a:t>5. Indien uw conclusie een bijwerking is, wat legt u dan vast in uw systeem en hoe?</a:t>
            </a:r>
            <a:endParaRPr lang="nl-NL" sz="2000" dirty="0"/>
          </a:p>
          <a:p>
            <a:pPr marL="0" indent="0">
              <a:buNone/>
            </a:pPr>
            <a:r>
              <a:rPr lang="nl-BE" sz="2000" dirty="0"/>
              <a:t>6. Welke informatie geeft u aan de patiënt over deze bijwerking? En informeert u andere zorgverleners?</a:t>
            </a:r>
            <a:endParaRPr lang="nl-NL" sz="2000" dirty="0"/>
          </a:p>
          <a:p>
            <a:pPr marL="0" indent="0" defTabSz="884238">
              <a:buNone/>
              <a:tabLst>
                <a:tab pos="1889125" algn="l"/>
              </a:tabLst>
            </a:pPr>
            <a:endParaRPr lang="nl-NL" altLang="nl-NL" sz="1100" dirty="0"/>
          </a:p>
          <a:p>
            <a:pPr marL="0" indent="0" defTabSz="884238">
              <a:buNone/>
              <a:tabLst>
                <a:tab pos="1889125" algn="l"/>
              </a:tabLst>
            </a:pPr>
            <a:endParaRPr lang="nl-NL" altLang="nl-NL" sz="1100" dirty="0"/>
          </a:p>
        </p:txBody>
      </p:sp>
      <p:sp>
        <p:nvSpPr>
          <p:cNvPr id="2" name="Footer Placeholder 1"/>
          <p:cNvSpPr>
            <a:spLocks noGrp="1"/>
          </p:cNvSpPr>
          <p:nvPr>
            <p:ph type="ftr" sz="quarter" idx="11"/>
          </p:nvPr>
        </p:nvSpPr>
        <p:spPr/>
        <p:txBody>
          <a:bodyPr/>
          <a:lstStyle/>
          <a:p>
            <a:r>
              <a:rPr lang="nl-NL" smtClean="0"/>
              <a:t>Vakgroep Huisartsgeneeskunde</a:t>
            </a:r>
            <a:endParaRPr lang="nl-N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nl-BE" dirty="0"/>
              <a:t>1. Welke vragen stelt u aan de patiënt tijdens de anamnese?</a:t>
            </a:r>
            <a:endParaRPr lang="nl-NL" dirty="0"/>
          </a:p>
        </p:txBody>
      </p:sp>
      <p:pic>
        <p:nvPicPr>
          <p:cNvPr id="2" name="Content Placeholder 1"/>
          <p:cNvPicPr>
            <a:picLocks noGrp="1" noChangeAspect="1"/>
          </p:cNvPicPr>
          <p:nvPr>
            <p:ph idx="1"/>
          </p:nvPr>
        </p:nvPicPr>
        <p:blipFill>
          <a:blip r:embed="rId3"/>
          <a:stretch>
            <a:fillRect/>
          </a:stretch>
        </p:blipFill>
        <p:spPr>
          <a:xfrm>
            <a:off x="1464124" y="1340768"/>
            <a:ext cx="6118547" cy="4575325"/>
          </a:xfrm>
          <a:prstGeom prst="rect">
            <a:avLst/>
          </a:prstGeom>
        </p:spPr>
      </p:pic>
      <p:sp>
        <p:nvSpPr>
          <p:cNvPr id="4" name="Footer Placeholder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123144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nl-BE" dirty="0"/>
              <a:t>2. Op basis waarvan maakt u het onderscheid of het nu een allergie of een bijwerking is?</a:t>
            </a:r>
            <a:endParaRPr lang="nl-NL" dirty="0"/>
          </a:p>
        </p:txBody>
      </p:sp>
      <p:sp>
        <p:nvSpPr>
          <p:cNvPr id="4" name="Content Placeholder 3"/>
          <p:cNvSpPr>
            <a:spLocks noGrp="1"/>
          </p:cNvSpPr>
          <p:nvPr>
            <p:ph idx="1"/>
          </p:nvPr>
        </p:nvSpPr>
        <p:spPr>
          <a:xfrm>
            <a:off x="359999" y="1700808"/>
            <a:ext cx="8326799" cy="3627080"/>
          </a:xfrm>
        </p:spPr>
        <p:txBody>
          <a:bodyPr/>
          <a:lstStyle/>
          <a:p>
            <a:r>
              <a:rPr lang="nl-BE" sz="3200" dirty="0" smtClean="0"/>
              <a:t>Duur </a:t>
            </a:r>
            <a:r>
              <a:rPr lang="nl-BE" sz="3200" dirty="0"/>
              <a:t>van inname tot reactie</a:t>
            </a:r>
            <a:endParaRPr lang="nl-NL" sz="3200" dirty="0"/>
          </a:p>
          <a:p>
            <a:r>
              <a:rPr lang="nl-BE" sz="3200" dirty="0" smtClean="0"/>
              <a:t>Eerdere </a:t>
            </a:r>
            <a:r>
              <a:rPr lang="nl-BE" sz="3200" dirty="0"/>
              <a:t>inname (voor allergie noodzakelijk)</a:t>
            </a:r>
            <a:endParaRPr lang="nl-NL" sz="3200" dirty="0"/>
          </a:p>
          <a:p>
            <a:r>
              <a:rPr lang="nl-BE" sz="3200" dirty="0" smtClean="0"/>
              <a:t>Aspecifieke </a:t>
            </a:r>
            <a:r>
              <a:rPr lang="nl-BE" sz="3200" dirty="0"/>
              <a:t>klachten zoals hoofdpijn, malaise of diarree?</a:t>
            </a:r>
            <a:endParaRPr lang="nl-NL" sz="3200" dirty="0"/>
          </a:p>
          <a:p>
            <a:r>
              <a:rPr lang="nl-BE" sz="3200" dirty="0" smtClean="0"/>
              <a:t>Klachten </a:t>
            </a:r>
            <a:r>
              <a:rPr lang="nl-BE" sz="3200" dirty="0"/>
              <a:t>op meerdere </a:t>
            </a:r>
            <a:r>
              <a:rPr lang="nl-BE" sz="3200" dirty="0" err="1"/>
              <a:t>tracti</a:t>
            </a:r>
            <a:r>
              <a:rPr lang="nl-BE" sz="3200" dirty="0"/>
              <a:t> te gelijk</a:t>
            </a:r>
            <a:endParaRPr lang="nl-NL" sz="3200" dirty="0"/>
          </a:p>
          <a:p>
            <a:endParaRPr lang="nl-NL" dirty="0"/>
          </a:p>
        </p:txBody>
      </p:sp>
      <p:sp>
        <p:nvSpPr>
          <p:cNvPr id="2" name="Footer Placeholder 1"/>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201397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nl-BE" dirty="0"/>
              <a:t>3. Indien uw conclusie een allergie is, wat legt u dan vast in uw systeem en hoe?</a:t>
            </a:r>
            <a:endParaRPr lang="nl-NL" dirty="0"/>
          </a:p>
        </p:txBody>
      </p:sp>
      <p:pic>
        <p:nvPicPr>
          <p:cNvPr id="5" name="Picture 4"/>
          <p:cNvPicPr>
            <a:picLocks noChangeAspect="1"/>
          </p:cNvPicPr>
          <p:nvPr/>
        </p:nvPicPr>
        <p:blipFill>
          <a:blip r:embed="rId3"/>
          <a:stretch>
            <a:fillRect/>
          </a:stretch>
        </p:blipFill>
        <p:spPr>
          <a:xfrm>
            <a:off x="1979712" y="1412776"/>
            <a:ext cx="4752528" cy="4199560"/>
          </a:xfrm>
          <a:prstGeom prst="rect">
            <a:avLst/>
          </a:prstGeom>
        </p:spPr>
      </p:pic>
      <p:sp>
        <p:nvSpPr>
          <p:cNvPr id="2" name="Footer Placeholder 1"/>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85231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nl-BE" dirty="0"/>
              <a:t>4. Welke informatie geeft u aan de patiënt over deze allergie? En informeert u andere zorgverleners?</a:t>
            </a:r>
            <a:endParaRPr lang="nl-NL" dirty="0"/>
          </a:p>
        </p:txBody>
      </p:sp>
      <p:pic>
        <p:nvPicPr>
          <p:cNvPr id="2" name="Picture 1"/>
          <p:cNvPicPr>
            <a:picLocks noChangeAspect="1"/>
          </p:cNvPicPr>
          <p:nvPr/>
        </p:nvPicPr>
        <p:blipFill>
          <a:blip r:embed="rId3"/>
          <a:stretch>
            <a:fillRect/>
          </a:stretch>
        </p:blipFill>
        <p:spPr>
          <a:xfrm>
            <a:off x="2843808" y="2276872"/>
            <a:ext cx="4963674" cy="3309116"/>
          </a:xfrm>
          <a:prstGeom prst="rect">
            <a:avLst/>
          </a:prstGeom>
        </p:spPr>
      </p:pic>
      <p:sp>
        <p:nvSpPr>
          <p:cNvPr id="6" name="Title 2"/>
          <p:cNvSpPr txBox="1">
            <a:spLocks/>
          </p:cNvSpPr>
          <p:nvPr/>
        </p:nvSpPr>
        <p:spPr>
          <a:xfrm>
            <a:off x="357623" y="3553430"/>
            <a:ext cx="8326799" cy="756000"/>
          </a:xfrm>
          <a:prstGeom prst="rect">
            <a:avLst/>
          </a:prstGeom>
        </p:spPr>
        <p:txBody>
          <a:bodyPr vert="horz" lIns="0" tIns="0" rIns="0" bIns="0" rtlCol="0" anchor="t" anchorCtr="0">
            <a:normAutofit fontScale="97500"/>
          </a:bodyPr>
          <a:lstStyle>
            <a:lvl1pPr algn="l" defTabSz="457200" rtl="0" eaLnBrk="1" latinLnBrk="0" hangingPunct="1">
              <a:spcBef>
                <a:spcPct val="0"/>
              </a:spcBef>
              <a:buNone/>
              <a:defRPr sz="3600" b="1" kern="1200">
                <a:solidFill>
                  <a:schemeClr val="tx2"/>
                </a:solidFill>
                <a:latin typeface="+mj-lt"/>
                <a:ea typeface="+mj-ea"/>
                <a:cs typeface="Verdana"/>
              </a:defRPr>
            </a:lvl1pPr>
          </a:lstStyle>
          <a:p>
            <a:pPr fontAlgn="auto">
              <a:lnSpc>
                <a:spcPct val="100000"/>
              </a:lnSpc>
              <a:spcAft>
                <a:spcPts val="0"/>
              </a:spcAft>
              <a:buFontTx/>
            </a:pPr>
            <a:r>
              <a:rPr lang="nl-BE" dirty="0"/>
              <a:t>5</a:t>
            </a:r>
            <a:r>
              <a:rPr lang="nl-BE" dirty="0" smtClean="0"/>
              <a:t>. En voor bijwerkingen?</a:t>
            </a:r>
            <a:endParaRPr lang="nl-NL" dirty="0"/>
          </a:p>
        </p:txBody>
      </p:sp>
      <p:sp>
        <p:nvSpPr>
          <p:cNvPr id="4" name="Footer Placeholder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67875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Casus 2</a:t>
            </a:r>
            <a:endParaRPr lang="nl-NL" dirty="0"/>
          </a:p>
        </p:txBody>
      </p:sp>
      <p:sp>
        <p:nvSpPr>
          <p:cNvPr id="19459" name="Tijdelijke aanduiding voor inhoud 2" descr="textFieldBg"/>
          <p:cNvSpPr>
            <a:spLocks noGrp="1"/>
          </p:cNvSpPr>
          <p:nvPr>
            <p:ph idx="1"/>
          </p:nvPr>
        </p:nvSpPr>
        <p:spPr/>
        <p:txBody>
          <a:bodyPr/>
          <a:lstStyle/>
          <a:p>
            <a:pPr marL="0" indent="0">
              <a:buNone/>
            </a:pPr>
            <a:r>
              <a:rPr lang="nl-BE" sz="2400" b="1" dirty="0"/>
              <a:t>Casus</a:t>
            </a:r>
            <a:endParaRPr lang="nl-NL" sz="2400" dirty="0"/>
          </a:p>
          <a:p>
            <a:pPr marL="0" indent="0">
              <a:buNone/>
            </a:pPr>
            <a:r>
              <a:rPr lang="nl-NL" sz="2400" dirty="0"/>
              <a:t>46-jarige vrouw met een gecompliceerde UWI. Patiënte heeft allergie registratie voor amoxicilline, </a:t>
            </a:r>
            <a:r>
              <a:rPr lang="nl-NL" sz="2400" dirty="0" err="1"/>
              <a:t>ciprofloxacine</a:t>
            </a:r>
            <a:r>
              <a:rPr lang="nl-NL" sz="2400" dirty="0"/>
              <a:t> en nitrofurantoïne. </a:t>
            </a:r>
            <a:endParaRPr lang="nl-NL" sz="2400" dirty="0" smtClean="0"/>
          </a:p>
          <a:p>
            <a:pPr marL="0" indent="0">
              <a:buNone/>
            </a:pPr>
            <a:r>
              <a:rPr lang="nl-BE" sz="2400" dirty="0"/>
              <a:t> </a:t>
            </a:r>
            <a:endParaRPr lang="nl-NL" sz="2400" dirty="0"/>
          </a:p>
          <a:p>
            <a:pPr marL="0" indent="0">
              <a:buNone/>
            </a:pPr>
            <a:r>
              <a:rPr lang="nl-BE" sz="2400" b="1" dirty="0" smtClean="0"/>
              <a:t>Vragen</a:t>
            </a:r>
            <a:endParaRPr lang="nl-NL" sz="2400" dirty="0"/>
          </a:p>
          <a:p>
            <a:pPr marL="0" indent="0">
              <a:buNone/>
            </a:pPr>
            <a:r>
              <a:rPr lang="nl-NL" sz="2400" dirty="0"/>
              <a:t>1. Welke vragen stelt u aan de patiënt tijdens de anamnese? </a:t>
            </a:r>
          </a:p>
          <a:p>
            <a:pPr marL="0" indent="0">
              <a:buNone/>
            </a:pPr>
            <a:r>
              <a:rPr lang="nl-NL" sz="2400" dirty="0"/>
              <a:t>2. Wat is uw beleid? </a:t>
            </a:r>
            <a:endParaRPr lang="nl-NL" altLang="nl-NL" sz="1200" dirty="0"/>
          </a:p>
          <a:p>
            <a:pPr marL="0" indent="0" defTabSz="884238">
              <a:buNone/>
              <a:tabLst>
                <a:tab pos="1889125" algn="l"/>
              </a:tabLst>
            </a:pPr>
            <a:endParaRPr lang="nl-NL" altLang="nl-NL" sz="1100" dirty="0"/>
          </a:p>
        </p:txBody>
      </p:sp>
      <p:sp>
        <p:nvSpPr>
          <p:cNvPr id="2" name="Footer Placeholder 1"/>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1043509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Eigen cijfers in de praktijk</a:t>
            </a:r>
            <a:endParaRPr lang="nl-N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8526489"/>
              </p:ext>
            </p:extLst>
          </p:nvPr>
        </p:nvGraphicFramePr>
        <p:xfrm>
          <a:off x="360363" y="1295400"/>
          <a:ext cx="8326437" cy="3627438"/>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1242882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smtClean="0"/>
              <a:t>Antibiotica allergie</a:t>
            </a:r>
            <a:endParaRPr lang="nl-NL" sz="4400" dirty="0"/>
          </a:p>
        </p:txBody>
      </p:sp>
      <p:pic>
        <p:nvPicPr>
          <p:cNvPr id="5" name="Picture 4"/>
          <p:cNvPicPr>
            <a:picLocks noChangeAspect="1"/>
          </p:cNvPicPr>
          <p:nvPr/>
        </p:nvPicPr>
        <p:blipFill>
          <a:blip r:embed="rId3"/>
          <a:stretch>
            <a:fillRect/>
          </a:stretch>
        </p:blipFill>
        <p:spPr>
          <a:xfrm>
            <a:off x="1907704" y="1117548"/>
            <a:ext cx="5632527" cy="3983983"/>
          </a:xfrm>
          <a:prstGeom prst="rect">
            <a:avLst/>
          </a:prstGeom>
        </p:spPr>
      </p:pic>
      <p:pic>
        <p:nvPicPr>
          <p:cNvPr id="7" name="Picture 6"/>
          <p:cNvPicPr>
            <a:picLocks noChangeAspect="1"/>
          </p:cNvPicPr>
          <p:nvPr/>
        </p:nvPicPr>
        <p:blipFill>
          <a:blip r:embed="rId4"/>
          <a:stretch>
            <a:fillRect/>
          </a:stretch>
        </p:blipFill>
        <p:spPr>
          <a:xfrm>
            <a:off x="2039084" y="1988840"/>
            <a:ext cx="5369765" cy="3489940"/>
          </a:xfrm>
          <a:prstGeom prst="rect">
            <a:avLst/>
          </a:prstGeom>
        </p:spPr>
      </p:pic>
      <p:sp>
        <p:nvSpPr>
          <p:cNvPr id="3" name="Footer Placeholder 2"/>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28687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normAutofit/>
          </a:bodyPr>
          <a:lstStyle/>
          <a:p>
            <a:r>
              <a:rPr lang="nl-NL" altLang="nl-NL" sz="4000" dirty="0" smtClean="0"/>
              <a:t>Huisarts versus apotheek</a:t>
            </a:r>
            <a:endParaRPr lang="nl-NL" altLang="nl-NL" sz="4000" dirty="0"/>
          </a:p>
        </p:txBody>
      </p:sp>
      <p:sp>
        <p:nvSpPr>
          <p:cNvPr id="22531" name="Tijdelijke aanduiding voor inhoud 2" descr="textFieldBg"/>
          <p:cNvSpPr>
            <a:spLocks noGrp="1"/>
          </p:cNvSpPr>
          <p:nvPr>
            <p:ph idx="1"/>
          </p:nvPr>
        </p:nvSpPr>
        <p:spPr/>
        <p:txBody>
          <a:bodyPr/>
          <a:lstStyle/>
          <a:p>
            <a:r>
              <a:rPr lang="nl-NL" altLang="nl-NL" dirty="0" smtClean="0"/>
              <a:t>Hadden alle patiënten die bij de huisarts een geregistreerde allergie hadden in de apotheek dezelfde registraties?</a:t>
            </a:r>
          </a:p>
          <a:p>
            <a:endParaRPr lang="nl-NL" altLang="nl-NL" dirty="0"/>
          </a:p>
          <a:p>
            <a:r>
              <a:rPr lang="nl-NL" altLang="nl-NL" dirty="0" smtClean="0"/>
              <a:t>En andersom?</a:t>
            </a:r>
          </a:p>
          <a:p>
            <a:endParaRPr lang="nl-NL" altLang="nl-NL" dirty="0"/>
          </a:p>
          <a:p>
            <a:r>
              <a:rPr lang="nl-NL" altLang="nl-NL" dirty="0" smtClean="0"/>
              <a:t>Hoe deelt u deze informatie op dit moment?</a:t>
            </a:r>
            <a:endParaRPr lang="nl-NL" altLang="nl-NL" dirty="0"/>
          </a:p>
        </p:txBody>
      </p:sp>
      <p:sp>
        <p:nvSpPr>
          <p:cNvPr id="2" name="Footer Placeholder 1"/>
          <p:cNvSpPr>
            <a:spLocks noGrp="1"/>
          </p:cNvSpPr>
          <p:nvPr>
            <p:ph type="ftr" sz="quarter" idx="11"/>
          </p:nvPr>
        </p:nvSpPr>
        <p:spPr/>
        <p:txBody>
          <a:bodyPr/>
          <a:lstStyle/>
          <a:p>
            <a:r>
              <a:rPr lang="nl-NL" smtClean="0"/>
              <a:t>Vakgroep Huisartsgeneeskunde</a:t>
            </a:r>
            <a:endParaRPr lang="nl-N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l-NL" sz="4400" dirty="0" smtClean="0"/>
              <a:t>Voorstel algoritmes</a:t>
            </a:r>
            <a:endParaRPr lang="nl-NL" sz="4400" dirty="0"/>
          </a:p>
        </p:txBody>
      </p:sp>
      <p:sp>
        <p:nvSpPr>
          <p:cNvPr id="19459" name="Tijdelijke aanduiding voor inhoud 2" descr="textFieldBg"/>
          <p:cNvSpPr>
            <a:spLocks noGrp="1"/>
          </p:cNvSpPr>
          <p:nvPr>
            <p:ph idx="1"/>
          </p:nvPr>
        </p:nvSpPr>
        <p:spPr/>
        <p:txBody>
          <a:bodyPr/>
          <a:lstStyle/>
          <a:p>
            <a:pPr marL="0" indent="0" defTabSz="884238">
              <a:buNone/>
              <a:tabLst>
                <a:tab pos="1889125" algn="l"/>
              </a:tabLst>
            </a:pPr>
            <a:r>
              <a:rPr lang="nl-NL" altLang="nl-NL" dirty="0" smtClean="0"/>
              <a:t>Wat vindt u van beide algoritmes?</a:t>
            </a:r>
            <a:endParaRPr lang="nl-NL" altLang="nl-NL" dirty="0"/>
          </a:p>
        </p:txBody>
      </p:sp>
      <p:sp>
        <p:nvSpPr>
          <p:cNvPr id="2" name="Footer Placeholder 1"/>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4197947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nl-NL" altLang="nl-NL" dirty="0"/>
              <a:t>MAKEN VAN AFSPRAKEN</a:t>
            </a:r>
            <a:br>
              <a:rPr lang="nl-NL" altLang="nl-NL" dirty="0"/>
            </a:br>
            <a:endParaRPr lang="nl-NL" dirty="0"/>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166" y="1700808"/>
            <a:ext cx="3014464" cy="301446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nl-NL" smtClean="0"/>
              <a:t>Vakgroep Huisartsgeneeskunde</a:t>
            </a:r>
            <a:endParaRPr lang="nl-NL"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nl-NL" altLang="nl-NL" sz="4000" dirty="0"/>
              <a:t>Maken van afspraken</a:t>
            </a:r>
          </a:p>
        </p:txBody>
      </p:sp>
      <p:sp>
        <p:nvSpPr>
          <p:cNvPr id="26627" name="Rectangle 3" descr="textFieldBg"/>
          <p:cNvSpPr>
            <a:spLocks noGrp="1" noChangeArrowheads="1"/>
          </p:cNvSpPr>
          <p:nvPr>
            <p:ph idx="1"/>
          </p:nvPr>
        </p:nvSpPr>
        <p:spPr>
          <a:xfrm>
            <a:off x="359999" y="1112611"/>
            <a:ext cx="8326799" cy="3627080"/>
          </a:xfrm>
        </p:spPr>
        <p:txBody>
          <a:bodyPr/>
          <a:lstStyle/>
          <a:p>
            <a:pPr marL="0" indent="0"/>
            <a:r>
              <a:rPr lang="nl-NL" altLang="nl-NL" dirty="0"/>
              <a:t>Afspraak 1</a:t>
            </a:r>
          </a:p>
          <a:p>
            <a:pPr marL="0" indent="0">
              <a:lnSpc>
                <a:spcPts val="2500"/>
              </a:lnSpc>
            </a:pPr>
            <a:r>
              <a:rPr lang="nl-NL" altLang="nl-NL" sz="3200" i="1" dirty="0">
                <a:solidFill>
                  <a:srgbClr val="66CCFF"/>
                </a:solidFill>
              </a:rPr>
              <a:t>Voeg hier het voorstel van de voorbereiders in voor de groepsafspraken over het voorkomen en tegengaan van antibioticaresistentie.</a:t>
            </a:r>
          </a:p>
          <a:p>
            <a:pPr marL="0" indent="0">
              <a:lnSpc>
                <a:spcPts val="2500"/>
              </a:lnSpc>
            </a:pPr>
            <a:endParaRPr lang="nl-NL" altLang="nl-NL" dirty="0"/>
          </a:p>
          <a:p>
            <a:pPr marL="0" indent="0"/>
            <a:r>
              <a:rPr lang="nl-NL" altLang="nl-NL" dirty="0"/>
              <a:t>Actie 1</a:t>
            </a:r>
          </a:p>
          <a:p>
            <a:pPr marL="0" indent="0">
              <a:lnSpc>
                <a:spcPts val="2500"/>
              </a:lnSpc>
            </a:pPr>
            <a:r>
              <a:rPr lang="nl-NL" altLang="nl-NL" sz="3200" i="1" dirty="0">
                <a:solidFill>
                  <a:srgbClr val="66CCFF"/>
                </a:solidFill>
              </a:rPr>
              <a:t>Voeg hier het voorstel van de voorbereiders in voor de bijbehorende actie.</a:t>
            </a:r>
          </a:p>
          <a:p>
            <a:pPr marL="0" indent="0">
              <a:lnSpc>
                <a:spcPts val="2500"/>
              </a:lnSpc>
            </a:pPr>
            <a:endParaRPr lang="nl-NL" altLang="nl-NL" dirty="0"/>
          </a:p>
          <a:p>
            <a:pPr marL="0" indent="0"/>
            <a:r>
              <a:rPr lang="nl-NL" altLang="nl-NL" dirty="0"/>
              <a:t>Resultaatdoelstelling 1</a:t>
            </a:r>
          </a:p>
          <a:p>
            <a:pPr marL="0" indent="0">
              <a:lnSpc>
                <a:spcPts val="2500"/>
              </a:lnSpc>
            </a:pPr>
            <a:r>
              <a:rPr lang="nl-NL" altLang="nl-NL" sz="3200" i="1" dirty="0">
                <a:solidFill>
                  <a:srgbClr val="66CCFF"/>
                </a:solidFill>
              </a:rPr>
              <a:t>Voeg hier het voorstel van de voorbereiders in voor de bijbehorende</a:t>
            </a:r>
          </a:p>
          <a:p>
            <a:pPr marL="0" indent="0">
              <a:lnSpc>
                <a:spcPts val="2500"/>
              </a:lnSpc>
            </a:pPr>
            <a:r>
              <a:rPr lang="nl-NL" altLang="nl-NL" sz="3200" i="1" dirty="0">
                <a:solidFill>
                  <a:srgbClr val="66CCFF"/>
                </a:solidFill>
              </a:rPr>
              <a:t>resultaatdoelstelling.</a:t>
            </a:r>
            <a:endParaRPr lang="nl-NL" altLang="nl-NL" sz="3200" dirty="0"/>
          </a:p>
        </p:txBody>
      </p:sp>
      <p:sp>
        <p:nvSpPr>
          <p:cNvPr id="2" name="Footer Placeholder 1"/>
          <p:cNvSpPr>
            <a:spLocks noGrp="1"/>
          </p:cNvSpPr>
          <p:nvPr>
            <p:ph type="ftr" sz="quarter" idx="11"/>
          </p:nvPr>
        </p:nvSpPr>
        <p:spPr/>
        <p:txBody>
          <a:bodyPr/>
          <a:lstStyle/>
          <a:p>
            <a:r>
              <a:rPr lang="nl-NL" smtClean="0"/>
              <a:t>Vakgroep Huisartsgeneeskunde</a:t>
            </a:r>
            <a:endParaRPr lang="nl-NL"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nl-NL" altLang="nl-NL" sz="4000" dirty="0"/>
              <a:t>Maken van afspraken</a:t>
            </a:r>
          </a:p>
        </p:txBody>
      </p:sp>
      <p:sp>
        <p:nvSpPr>
          <p:cNvPr id="26627" name="Rectangle 3" descr="textFieldBg"/>
          <p:cNvSpPr>
            <a:spLocks noGrp="1" noChangeArrowheads="1"/>
          </p:cNvSpPr>
          <p:nvPr>
            <p:ph idx="1"/>
          </p:nvPr>
        </p:nvSpPr>
        <p:spPr>
          <a:xfrm>
            <a:off x="359999" y="1112611"/>
            <a:ext cx="8326799" cy="3627080"/>
          </a:xfrm>
        </p:spPr>
        <p:txBody>
          <a:bodyPr/>
          <a:lstStyle/>
          <a:p>
            <a:pPr marL="0" indent="0"/>
            <a:r>
              <a:rPr lang="nl-NL" altLang="nl-NL" dirty="0"/>
              <a:t>Afspraak </a:t>
            </a:r>
            <a:r>
              <a:rPr lang="nl-NL" altLang="nl-NL" dirty="0" smtClean="0"/>
              <a:t>2</a:t>
            </a:r>
            <a:endParaRPr lang="nl-NL" altLang="nl-NL" dirty="0"/>
          </a:p>
          <a:p>
            <a:pPr marL="0" indent="0">
              <a:lnSpc>
                <a:spcPts val="2500"/>
              </a:lnSpc>
            </a:pPr>
            <a:r>
              <a:rPr lang="nl-NL" altLang="nl-NL" sz="3200" i="1" dirty="0">
                <a:solidFill>
                  <a:srgbClr val="66CCFF"/>
                </a:solidFill>
              </a:rPr>
              <a:t>Voeg hier het voorstel van de voorbereiders in voor de groepsafspraken over het voorkomen en tegengaan van antibioticaresistentie.</a:t>
            </a:r>
          </a:p>
          <a:p>
            <a:pPr marL="0" indent="0">
              <a:lnSpc>
                <a:spcPts val="2500"/>
              </a:lnSpc>
            </a:pPr>
            <a:endParaRPr lang="nl-NL" altLang="nl-NL" dirty="0"/>
          </a:p>
          <a:p>
            <a:pPr marL="0" indent="0"/>
            <a:r>
              <a:rPr lang="nl-NL" altLang="nl-NL" dirty="0"/>
              <a:t>Actie 2</a:t>
            </a:r>
          </a:p>
          <a:p>
            <a:pPr marL="0" indent="0">
              <a:lnSpc>
                <a:spcPts val="2500"/>
              </a:lnSpc>
            </a:pPr>
            <a:r>
              <a:rPr lang="nl-NL" altLang="nl-NL" sz="3200" i="1" dirty="0">
                <a:solidFill>
                  <a:srgbClr val="66CCFF"/>
                </a:solidFill>
              </a:rPr>
              <a:t>Voeg hier het voorstel van de voorbereiders in voor de bijbehorende actie.</a:t>
            </a:r>
          </a:p>
          <a:p>
            <a:pPr marL="0" indent="0">
              <a:lnSpc>
                <a:spcPts val="2500"/>
              </a:lnSpc>
            </a:pPr>
            <a:endParaRPr lang="nl-NL" altLang="nl-NL" dirty="0"/>
          </a:p>
          <a:p>
            <a:pPr marL="0" indent="0"/>
            <a:r>
              <a:rPr lang="nl-NL" altLang="nl-NL" dirty="0"/>
              <a:t>Resultaatdoelstelling </a:t>
            </a:r>
            <a:r>
              <a:rPr lang="nl-NL" altLang="nl-NL" dirty="0" smtClean="0"/>
              <a:t>2</a:t>
            </a:r>
            <a:endParaRPr lang="nl-NL" altLang="nl-NL" dirty="0"/>
          </a:p>
          <a:p>
            <a:pPr marL="0" indent="0">
              <a:lnSpc>
                <a:spcPts val="2500"/>
              </a:lnSpc>
            </a:pPr>
            <a:r>
              <a:rPr lang="nl-NL" altLang="nl-NL" sz="3200" i="1" dirty="0">
                <a:solidFill>
                  <a:srgbClr val="66CCFF"/>
                </a:solidFill>
              </a:rPr>
              <a:t>Voeg hier het voorstel van de voorbereiders in voor de bijbehorende</a:t>
            </a:r>
          </a:p>
          <a:p>
            <a:pPr marL="0" indent="0">
              <a:lnSpc>
                <a:spcPts val="2500"/>
              </a:lnSpc>
            </a:pPr>
            <a:r>
              <a:rPr lang="nl-NL" altLang="nl-NL" sz="3200" i="1" dirty="0">
                <a:solidFill>
                  <a:srgbClr val="66CCFF"/>
                </a:solidFill>
              </a:rPr>
              <a:t>resultaatdoelstelling.</a:t>
            </a:r>
            <a:endParaRPr lang="nl-NL" altLang="nl-NL" sz="3200" dirty="0"/>
          </a:p>
        </p:txBody>
      </p:sp>
      <p:sp>
        <p:nvSpPr>
          <p:cNvPr id="2" name="Footer Placeholder 1"/>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2904804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nl-NL" altLang="nl-NL" sz="4000" dirty="0"/>
              <a:t>Maken van afspraken</a:t>
            </a:r>
          </a:p>
        </p:txBody>
      </p:sp>
      <p:graphicFrame>
        <p:nvGraphicFramePr>
          <p:cNvPr id="3" name="Table 2"/>
          <p:cNvGraphicFramePr>
            <a:graphicFrameLocks noGrp="1"/>
          </p:cNvGraphicFramePr>
          <p:nvPr>
            <p:extLst>
              <p:ext uri="{D42A27DB-BD31-4B8C-83A1-F6EECF244321}">
                <p14:modId xmlns:p14="http://schemas.microsoft.com/office/powerpoint/2010/main" val="818391783"/>
              </p:ext>
            </p:extLst>
          </p:nvPr>
        </p:nvGraphicFramePr>
        <p:xfrm>
          <a:off x="490950" y="1340768"/>
          <a:ext cx="8064895" cy="3482824"/>
        </p:xfrm>
        <a:graphic>
          <a:graphicData uri="http://schemas.openxmlformats.org/drawingml/2006/table">
            <a:tbl>
              <a:tblPr firstRow="1" firstCol="1" bandRow="1"/>
              <a:tblGrid>
                <a:gridCol w="2687705">
                  <a:extLst>
                    <a:ext uri="{9D8B030D-6E8A-4147-A177-3AD203B41FA5}">
                      <a16:colId xmlns:a16="http://schemas.microsoft.com/office/drawing/2014/main" val="3188911279"/>
                    </a:ext>
                  </a:extLst>
                </a:gridCol>
                <a:gridCol w="2688595">
                  <a:extLst>
                    <a:ext uri="{9D8B030D-6E8A-4147-A177-3AD203B41FA5}">
                      <a16:colId xmlns:a16="http://schemas.microsoft.com/office/drawing/2014/main" val="1601607825"/>
                    </a:ext>
                  </a:extLst>
                </a:gridCol>
                <a:gridCol w="2688595">
                  <a:extLst>
                    <a:ext uri="{9D8B030D-6E8A-4147-A177-3AD203B41FA5}">
                      <a16:colId xmlns:a16="http://schemas.microsoft.com/office/drawing/2014/main" val="47589306"/>
                    </a:ext>
                  </a:extLst>
                </a:gridCol>
              </a:tblGrid>
              <a:tr h="591081">
                <a:tc>
                  <a:txBody>
                    <a:bodyPr/>
                    <a:lstStyle/>
                    <a:p>
                      <a:pPr algn="l">
                        <a:spcAft>
                          <a:spcPts val="0"/>
                        </a:spcAft>
                      </a:pPr>
                      <a:r>
                        <a:rPr lang="nl-BE" sz="18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Onderwerp</a:t>
                      </a:r>
                      <a:endParaRPr lang="nl-NL"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spcAft>
                          <a:spcPts val="0"/>
                        </a:spcAft>
                      </a:pPr>
                      <a:r>
                        <a:rPr lang="nl-BE" sz="18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Wat is de situatie op dit moment?</a:t>
                      </a:r>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spcAft>
                          <a:spcPts val="0"/>
                        </a:spcAft>
                      </a:pPr>
                      <a:r>
                        <a:rPr lang="nl-BE" sz="18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Waar willen we naartoe?</a:t>
                      </a:r>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250813810"/>
                  </a:ext>
                </a:extLst>
              </a:tr>
              <a:tr h="591081">
                <a:tc>
                  <a:txBody>
                    <a:bodyPr/>
                    <a:lstStyle/>
                    <a:p>
                      <a:pPr algn="l">
                        <a:spcAft>
                          <a:spcPts val="0"/>
                        </a:spcAft>
                      </a:pPr>
                      <a:r>
                        <a:rPr lang="nl-BE" sz="1800" b="1">
                          <a:effectLst/>
                          <a:latin typeface="Calibri Light" panose="020F0302020204030204" pitchFamily="34" charset="0"/>
                          <a:ea typeface="Times New Roman" panose="02020603050405020304" pitchFamily="18" charset="0"/>
                          <a:cs typeface="Times New Roman" panose="02020603050405020304" pitchFamily="18" charset="0"/>
                        </a:rPr>
                        <a:t>Oude dossiers opschonen</a:t>
                      </a:r>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p>
                      <a:pPr algn="l">
                        <a:spcAft>
                          <a:spcPts val="0"/>
                        </a:spcAft>
                      </a:pPr>
                      <a:r>
                        <a:rPr lang="nl-BE" sz="1800" b="1">
                          <a:effectLst/>
                          <a:latin typeface="Calibri Light" panose="020F0302020204030204" pitchFamily="34" charset="0"/>
                          <a:ea typeface="Times New Roman" panose="02020603050405020304" pitchFamily="18" charset="0"/>
                          <a:cs typeface="Times New Roman" panose="02020603050405020304" pitchFamily="18" charset="0"/>
                        </a:rPr>
                        <a:t> </a:t>
                      </a:r>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l">
                        <a:spcAft>
                          <a:spcPts val="0"/>
                        </a:spcAft>
                      </a:pPr>
                      <a:r>
                        <a:rPr lang="nl-BE" sz="180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l">
                        <a:spcAft>
                          <a:spcPts val="0"/>
                        </a:spcAft>
                      </a:pPr>
                      <a:r>
                        <a:rPr lang="nl-BE" sz="180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714173097"/>
                  </a:ext>
                </a:extLst>
              </a:tr>
              <a:tr h="886621">
                <a:tc>
                  <a:txBody>
                    <a:bodyPr/>
                    <a:lstStyle/>
                    <a:p>
                      <a:pPr algn="l">
                        <a:spcAft>
                          <a:spcPts val="0"/>
                        </a:spcAft>
                      </a:pPr>
                      <a:r>
                        <a:rPr lang="nl-BE" sz="1800" b="1">
                          <a:effectLst/>
                          <a:latin typeface="Calibri Light" panose="020F0302020204030204" pitchFamily="34" charset="0"/>
                          <a:ea typeface="Times New Roman" panose="02020603050405020304" pitchFamily="18" charset="0"/>
                          <a:cs typeface="Times New Roman" panose="02020603050405020304" pitchFamily="18" charset="0"/>
                        </a:rPr>
                        <a:t>Verantwoordelijkheid van het registreren</a:t>
                      </a:r>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p>
                      <a:pPr algn="l">
                        <a:spcAft>
                          <a:spcPts val="0"/>
                        </a:spcAft>
                      </a:pPr>
                      <a:r>
                        <a:rPr lang="nl-BE" sz="1800" b="1">
                          <a:effectLst/>
                          <a:latin typeface="Calibri Light" panose="020F0302020204030204" pitchFamily="34" charset="0"/>
                          <a:ea typeface="Times New Roman" panose="02020603050405020304" pitchFamily="18" charset="0"/>
                          <a:cs typeface="Times New Roman" panose="02020603050405020304" pitchFamily="18" charset="0"/>
                        </a:rPr>
                        <a:t> </a:t>
                      </a:r>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l">
                        <a:spcAft>
                          <a:spcPts val="0"/>
                        </a:spcAft>
                      </a:pPr>
                      <a:r>
                        <a:rPr lang="nl-BE" sz="18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NL"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l">
                        <a:spcAft>
                          <a:spcPts val="0"/>
                        </a:spcAft>
                      </a:pPr>
                      <a:r>
                        <a:rPr lang="nl-BE" sz="180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025570566"/>
                  </a:ext>
                </a:extLst>
              </a:tr>
              <a:tr h="591081">
                <a:tc>
                  <a:txBody>
                    <a:bodyPr/>
                    <a:lstStyle/>
                    <a:p>
                      <a:pPr algn="l">
                        <a:spcAft>
                          <a:spcPts val="0"/>
                        </a:spcAft>
                      </a:pPr>
                      <a:r>
                        <a:rPr lang="nl-BE" sz="1800" b="1">
                          <a:effectLst/>
                          <a:latin typeface="Calibri Light" panose="020F0302020204030204" pitchFamily="34" charset="0"/>
                          <a:ea typeface="Times New Roman" panose="02020603050405020304" pitchFamily="18" charset="0"/>
                          <a:cs typeface="Times New Roman" panose="02020603050405020304" pitchFamily="18" charset="0"/>
                        </a:rPr>
                        <a:t>Communicatie met patiënten </a:t>
                      </a:r>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p>
                      <a:pPr algn="l">
                        <a:spcAft>
                          <a:spcPts val="0"/>
                        </a:spcAft>
                      </a:pPr>
                      <a:r>
                        <a:rPr lang="nl-BE" sz="1800" b="1">
                          <a:effectLst/>
                          <a:latin typeface="Calibri Light" panose="020F0302020204030204" pitchFamily="34" charset="0"/>
                          <a:ea typeface="Times New Roman" panose="02020603050405020304" pitchFamily="18" charset="0"/>
                          <a:cs typeface="Times New Roman" panose="02020603050405020304" pitchFamily="18" charset="0"/>
                        </a:rPr>
                        <a:t> </a:t>
                      </a:r>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l">
                        <a:spcAft>
                          <a:spcPts val="0"/>
                        </a:spcAft>
                      </a:pPr>
                      <a:r>
                        <a:rPr lang="nl-BE" sz="180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l">
                        <a:spcAft>
                          <a:spcPts val="0"/>
                        </a:spcAft>
                      </a:pPr>
                      <a:r>
                        <a:rPr lang="nl-BE" sz="180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351566317"/>
                  </a:ext>
                </a:extLst>
              </a:tr>
              <a:tr h="591081">
                <a:tc>
                  <a:txBody>
                    <a:bodyPr/>
                    <a:lstStyle/>
                    <a:p>
                      <a:pPr algn="l">
                        <a:spcAft>
                          <a:spcPts val="0"/>
                        </a:spcAft>
                      </a:pPr>
                      <a:r>
                        <a:rPr lang="nl-BE" sz="1800" b="1">
                          <a:effectLst/>
                          <a:latin typeface="Calibri Light" panose="020F0302020204030204" pitchFamily="34" charset="0"/>
                          <a:ea typeface="Times New Roman" panose="02020603050405020304" pitchFamily="18" charset="0"/>
                          <a:cs typeface="Times New Roman" panose="02020603050405020304" pitchFamily="18" charset="0"/>
                        </a:rPr>
                        <a:t>LSP</a:t>
                      </a:r>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p>
                      <a:pPr algn="l">
                        <a:spcAft>
                          <a:spcPts val="0"/>
                        </a:spcAft>
                      </a:pPr>
                      <a:r>
                        <a:rPr lang="nl-BE" sz="1800" b="1">
                          <a:effectLst/>
                          <a:latin typeface="Calibri Light" panose="020F0302020204030204" pitchFamily="34" charset="0"/>
                          <a:ea typeface="Times New Roman" panose="02020603050405020304" pitchFamily="18" charset="0"/>
                          <a:cs typeface="Times New Roman" panose="02020603050405020304" pitchFamily="18" charset="0"/>
                        </a:rPr>
                        <a:t> </a:t>
                      </a:r>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l">
                        <a:spcAft>
                          <a:spcPts val="0"/>
                        </a:spcAft>
                      </a:pPr>
                      <a:r>
                        <a:rPr lang="nl-BE" sz="180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NL"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l">
                        <a:spcAft>
                          <a:spcPts val="0"/>
                        </a:spcAft>
                      </a:pPr>
                      <a:r>
                        <a:rPr lang="nl-BE" sz="18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l-NL"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324254368"/>
                  </a:ext>
                </a:extLst>
              </a:tr>
            </a:tbl>
          </a:graphicData>
        </a:graphic>
      </p:graphicFrame>
      <p:sp>
        <p:nvSpPr>
          <p:cNvPr id="2" name="Footer Placeholder 1"/>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7459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Aanleveren cijfers </a:t>
            </a:r>
            <a:endParaRPr lang="nl-NL" dirty="0"/>
          </a:p>
        </p:txBody>
      </p:sp>
      <p:sp>
        <p:nvSpPr>
          <p:cNvPr id="3" name="Tijdelijke aanduiding voor inhoud 2"/>
          <p:cNvSpPr>
            <a:spLocks noGrp="1"/>
          </p:cNvSpPr>
          <p:nvPr>
            <p:ph idx="1"/>
          </p:nvPr>
        </p:nvSpPr>
        <p:spPr/>
        <p:txBody>
          <a:bodyPr/>
          <a:lstStyle/>
          <a:p>
            <a:pPr marL="0" indent="0">
              <a:buNone/>
            </a:pPr>
            <a:r>
              <a:rPr lang="nl-NL" sz="2400" dirty="0"/>
              <a:t>Om een idee te krijgen van het effect dat het FTO heeft,  willen we jullie vragen om </a:t>
            </a:r>
            <a:r>
              <a:rPr lang="nl-NL" sz="2400" dirty="0" smtClean="0"/>
              <a:t>de cijfers </a:t>
            </a:r>
            <a:r>
              <a:rPr lang="nl-NL" sz="2400" dirty="0"/>
              <a:t>die jullie als voorbereiding voor het FTO hebben </a:t>
            </a:r>
            <a:r>
              <a:rPr lang="nl-NL" sz="2400" dirty="0" smtClean="0"/>
              <a:t>uitgespoeld in </a:t>
            </a:r>
            <a:r>
              <a:rPr lang="nl-NL" sz="2400" dirty="0"/>
              <a:t>te </a:t>
            </a:r>
            <a:r>
              <a:rPr lang="nl-NL" sz="2400" dirty="0" smtClean="0"/>
              <a:t>vullen</a:t>
            </a:r>
            <a:r>
              <a:rPr lang="nl-NL" sz="2400" dirty="0"/>
              <a:t> </a:t>
            </a:r>
            <a:r>
              <a:rPr lang="nl-NL" sz="2400" dirty="0" smtClean="0"/>
              <a:t>op het formulier</a:t>
            </a:r>
            <a:endParaRPr lang="nl-NL" sz="2400" dirty="0"/>
          </a:p>
          <a:p>
            <a:pPr marL="0" indent="0">
              <a:buNone/>
            </a:pPr>
            <a:endParaRPr lang="nl-NL" sz="2400" dirty="0"/>
          </a:p>
          <a:p>
            <a:pPr marL="0" indent="0">
              <a:buNone/>
            </a:pPr>
            <a:r>
              <a:rPr lang="nl-NL" sz="2400" dirty="0" smtClean="0"/>
              <a:t>Na </a:t>
            </a:r>
            <a:r>
              <a:rPr lang="nl-NL" sz="2400" dirty="0"/>
              <a:t>6 maanden wanneer jullie ook je werkafspraken evalueren, zullen wij jullie nogmaals benaderen om deze cijfers weer in te vullen.  Alle gegevens zullen volledig geanonimiseerd behandeld worden en niet terug te leiden zijn tot individuele huisartsen(praktijken). </a:t>
            </a:r>
          </a:p>
          <a:p>
            <a:endParaRPr lang="nl-NL" dirty="0"/>
          </a:p>
        </p:txBody>
      </p:sp>
      <p:sp>
        <p:nvSpPr>
          <p:cNvPr id="4" name="Tijdelijke aanduiding voor voettekst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2565053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Evaluatie </a:t>
            </a:r>
            <a:endParaRPr lang="nl-NL" dirty="0"/>
          </a:p>
        </p:txBody>
      </p:sp>
      <p:sp>
        <p:nvSpPr>
          <p:cNvPr id="3" name="Tijdelijke aanduiding voor inhoud 2"/>
          <p:cNvSpPr>
            <a:spLocks noGrp="1"/>
          </p:cNvSpPr>
          <p:nvPr>
            <p:ph idx="1"/>
          </p:nvPr>
        </p:nvSpPr>
        <p:spPr/>
        <p:txBody>
          <a:bodyPr/>
          <a:lstStyle/>
          <a:p>
            <a:pPr marL="0" indent="0">
              <a:buNone/>
            </a:pPr>
            <a:r>
              <a:rPr lang="nl-NL" sz="3200" dirty="0"/>
              <a:t>LINK ontwikkelt scholingen en stelt deze gratis kant en klaar beschikbaar. </a:t>
            </a:r>
          </a:p>
          <a:p>
            <a:pPr marL="0" indent="0">
              <a:buNone/>
            </a:pPr>
            <a:r>
              <a:rPr lang="nl-NL" sz="3200" dirty="0" smtClean="0"/>
              <a:t>Het enige </a:t>
            </a:r>
            <a:r>
              <a:rPr lang="nl-NL" sz="3200" dirty="0"/>
              <a:t>dat we in ruil hiervoor nodig hebben is jullie evaluatie en input over het FTO dat jullie hebben gebruikt. Zie hiervoor het bijgevoegde evaluatie formulier op onze website. Het formulier mogen jullie sturen naar </a:t>
            </a:r>
            <a:r>
              <a:rPr lang="nl-NL" sz="3200" b="1" u="sng" dirty="0">
                <a:hlinkClick r:id="rId2"/>
              </a:rPr>
              <a:t>link@nazl.nl</a:t>
            </a:r>
            <a:r>
              <a:rPr lang="nl-NL" sz="3200" b="1" dirty="0"/>
              <a:t> </a:t>
            </a:r>
            <a:endParaRPr lang="nl-NL" sz="3200" dirty="0"/>
          </a:p>
          <a:p>
            <a:pPr marL="0" indent="0">
              <a:buNone/>
            </a:pPr>
            <a:endParaRPr lang="nl-NL" dirty="0"/>
          </a:p>
          <a:p>
            <a:endParaRPr lang="nl-NL" dirty="0"/>
          </a:p>
        </p:txBody>
      </p:sp>
      <p:sp>
        <p:nvSpPr>
          <p:cNvPr id="4" name="Tijdelijke aanduiding voor voettekst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518862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nl-NL" altLang="nl-NL" dirty="0"/>
              <a:t>BEDANKT VOOR UW AANDACHT</a:t>
            </a:r>
            <a:br>
              <a:rPr lang="nl-NL" altLang="nl-NL" dirty="0"/>
            </a:br>
            <a:endParaRPr lang="nl-NL" dirty="0"/>
          </a:p>
        </p:txBody>
      </p:sp>
      <p:sp>
        <p:nvSpPr>
          <p:cNvPr id="30723" name="Tijdelijke aanduiding voor inhoud 2" descr="textFieldBg"/>
          <p:cNvSpPr>
            <a:spLocks noGrp="1"/>
          </p:cNvSpPr>
          <p:nvPr>
            <p:ph idx="1"/>
          </p:nvPr>
        </p:nvSpPr>
        <p:spPr/>
        <p:txBody>
          <a:bodyPr/>
          <a:lstStyle/>
          <a:p>
            <a:pPr marL="0" indent="0" defTabSz="884238">
              <a:buNone/>
              <a:tabLst>
                <a:tab pos="1249363" algn="l"/>
              </a:tabLst>
            </a:pPr>
            <a:endParaRPr lang="nl-NL" altLang="nl-NL" sz="1800" dirty="0"/>
          </a:p>
          <a:p>
            <a:pPr marL="0" indent="0" defTabSz="884238">
              <a:tabLst>
                <a:tab pos="1249363" algn="l"/>
              </a:tabLst>
            </a:pPr>
            <a:endParaRPr lang="nl-NL" altLang="nl-NL" sz="1800" dirty="0"/>
          </a:p>
        </p:txBody>
      </p:sp>
      <p:pic>
        <p:nvPicPr>
          <p:cNvPr id="4098" name="Picture 2" descr="Image result for antibiotic all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98" y="1172572"/>
            <a:ext cx="7620000" cy="456247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nl-NL" smtClean="0"/>
              <a:t>Vakgroep Huisartsgeneeskunde</a:t>
            </a:r>
            <a:endParaRPr lang="nl-NL"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400" dirty="0" smtClean="0"/>
              <a:t>Disclaimer</a:t>
            </a:r>
            <a:endParaRPr lang="nl-NL" sz="4400" dirty="0"/>
          </a:p>
        </p:txBody>
      </p:sp>
      <p:sp>
        <p:nvSpPr>
          <p:cNvPr id="3" name="Content Placeholder 2"/>
          <p:cNvSpPr>
            <a:spLocks noGrp="1"/>
          </p:cNvSpPr>
          <p:nvPr>
            <p:ph idx="1"/>
          </p:nvPr>
        </p:nvSpPr>
        <p:spPr/>
        <p:txBody>
          <a:bodyPr/>
          <a:lstStyle/>
          <a:p>
            <a:r>
              <a:rPr lang="nl-NL" sz="3200" dirty="0" smtClean="0"/>
              <a:t>Dit FTO is ontwikkeld door de vakgroep huisartsgeneeskunde Maastricht in opdracht van het </a:t>
            </a:r>
            <a:r>
              <a:rPr lang="nl-NL" sz="3200" dirty="0" err="1" smtClean="0"/>
              <a:t>Limburgsinfectiepreventie</a:t>
            </a:r>
            <a:r>
              <a:rPr lang="nl-NL" sz="3200" dirty="0" smtClean="0"/>
              <a:t> en ABR zorgnetwerk</a:t>
            </a:r>
          </a:p>
          <a:p>
            <a:endParaRPr lang="nl-NL" dirty="0"/>
          </a:p>
          <a:p>
            <a:r>
              <a:rPr lang="nl-NL" dirty="0" smtClean="0"/>
              <a:t>Vragen over het FTO? Mail: </a:t>
            </a:r>
            <a:r>
              <a:rPr lang="nl-NL" dirty="0" smtClean="0">
                <a:hlinkClick r:id="rId2"/>
              </a:rPr>
              <a:t>eefje.debont@maastrichtuniversity.nl</a:t>
            </a:r>
            <a:r>
              <a:rPr lang="nl-NL" dirty="0" smtClean="0"/>
              <a:t> </a:t>
            </a:r>
          </a:p>
          <a:p>
            <a:r>
              <a:rPr lang="nl-NL" dirty="0" smtClean="0"/>
              <a:t>Voor inhoudelijke vragen over </a:t>
            </a:r>
            <a:r>
              <a:rPr lang="nl-NL" dirty="0"/>
              <a:t>antibiotica allergie: </a:t>
            </a:r>
            <a:r>
              <a:rPr lang="nl-NL" dirty="0" smtClean="0">
                <a:hlinkClick r:id="rId3"/>
              </a:rPr>
              <a:t>chris.nieuwhof@mumc.nl</a:t>
            </a:r>
            <a:r>
              <a:rPr lang="nl-NL" dirty="0" smtClean="0"/>
              <a:t> </a:t>
            </a:r>
            <a:endParaRPr lang="nl-NL" dirty="0"/>
          </a:p>
        </p:txBody>
      </p:sp>
      <p:sp>
        <p:nvSpPr>
          <p:cNvPr id="4" name="Footer Placeholder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2005872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smtClean="0"/>
              <a:t>Antibiotica allergie</a:t>
            </a:r>
            <a:endParaRPr lang="nl-NL" sz="4400" dirty="0"/>
          </a:p>
        </p:txBody>
      </p:sp>
      <p:sp>
        <p:nvSpPr>
          <p:cNvPr id="3" name="Tijdelijke aanduiding voor inhoud 2"/>
          <p:cNvSpPr>
            <a:spLocks noGrp="1"/>
          </p:cNvSpPr>
          <p:nvPr>
            <p:ph idx="1"/>
          </p:nvPr>
        </p:nvSpPr>
        <p:spPr/>
        <p:txBody>
          <a:bodyPr/>
          <a:lstStyle/>
          <a:p>
            <a:pPr marL="285750" indent="-285750">
              <a:buFont typeface="Arial" panose="020B0604020202020204" pitchFamily="34" charset="0"/>
              <a:buChar char="•"/>
            </a:pPr>
            <a:r>
              <a:rPr lang="nl-NL" dirty="0" smtClean="0"/>
              <a:t>Veel dossiers vervuild met geregistreerde antibiotica allergie</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Onnodig gebruik </a:t>
            </a:r>
            <a:r>
              <a:rPr lang="nl-NL" dirty="0" smtClean="0"/>
              <a:t>van tweede keus middelen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Risico’s voor diegene die wel daadwerkelijke allergie hebben </a:t>
            </a:r>
            <a:endParaRPr lang="nl-NL" dirty="0"/>
          </a:p>
          <a:p>
            <a:pPr marL="285750" indent="-285750">
              <a:buFont typeface="Arial" panose="020B0604020202020204" pitchFamily="34" charset="0"/>
              <a:buChar char="•"/>
            </a:pPr>
            <a:endParaRPr lang="nl-NL" dirty="0"/>
          </a:p>
          <a:p>
            <a:pPr marL="0" indent="0"/>
            <a:endParaRPr lang="nl-NL" dirty="0"/>
          </a:p>
        </p:txBody>
      </p:sp>
      <p:sp>
        <p:nvSpPr>
          <p:cNvPr id="4" name="Footer Placeholder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1300354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nl-NL" altLang="nl-NL" sz="4400" dirty="0"/>
              <a:t>Doel van de bijeenkomst</a:t>
            </a:r>
          </a:p>
        </p:txBody>
      </p:sp>
      <p:sp>
        <p:nvSpPr>
          <p:cNvPr id="5123" name="Rectangle 3" descr="textFieldBg"/>
          <p:cNvSpPr>
            <a:spLocks noGrp="1" noChangeArrowheads="1"/>
          </p:cNvSpPr>
          <p:nvPr>
            <p:ph idx="1"/>
          </p:nvPr>
        </p:nvSpPr>
        <p:spPr>
          <a:xfrm>
            <a:off x="359998" y="1412776"/>
            <a:ext cx="8326799" cy="3627080"/>
          </a:xfrm>
        </p:spPr>
        <p:txBody>
          <a:bodyPr/>
          <a:lstStyle/>
          <a:p>
            <a:pPr lvl="0"/>
            <a:r>
              <a:rPr lang="nl-BE" sz="2800" dirty="0"/>
              <a:t>Het onderscheid kunnen maken tussen bijwerking, allergie en overgevoeligheid</a:t>
            </a:r>
            <a:endParaRPr lang="nl-NL" sz="2800" dirty="0"/>
          </a:p>
          <a:p>
            <a:pPr lvl="0"/>
            <a:r>
              <a:rPr lang="nl-BE" sz="2800" dirty="0"/>
              <a:t>De mogelijkheden kennen om een nieuwe antibiotica allergie te herkennen en registreren</a:t>
            </a:r>
            <a:endParaRPr lang="nl-NL" sz="2800" dirty="0"/>
          </a:p>
          <a:p>
            <a:pPr lvl="0"/>
            <a:r>
              <a:rPr lang="nl-BE" sz="2800" dirty="0"/>
              <a:t>De mogelijkheden kennen om bestaande registraties correct te evalueren en eventueel op te schonen</a:t>
            </a:r>
            <a:endParaRPr lang="nl-NL" sz="2800" dirty="0"/>
          </a:p>
          <a:p>
            <a:pPr lvl="0"/>
            <a:r>
              <a:rPr lang="nl-BE" sz="2800" dirty="0"/>
              <a:t>Het maken van afspraken over het registreren, de verantwoordelijkheid, het communiceren en het dossiervoeren omtrent antibiotica allergieën </a:t>
            </a:r>
            <a:endParaRPr lang="nl-NL" sz="2800" dirty="0"/>
          </a:p>
          <a:p>
            <a:pPr marL="0" indent="0">
              <a:defRPr/>
            </a:pPr>
            <a:endParaRPr lang="en-GB" altLang="nl-NL" sz="1400" dirty="0"/>
          </a:p>
        </p:txBody>
      </p:sp>
      <p:sp>
        <p:nvSpPr>
          <p:cNvPr id="2" name="Footer Placeholder 1"/>
          <p:cNvSpPr>
            <a:spLocks noGrp="1"/>
          </p:cNvSpPr>
          <p:nvPr>
            <p:ph type="ftr" sz="quarter" idx="11"/>
          </p:nvPr>
        </p:nvSpPr>
        <p:spPr/>
        <p:txBody>
          <a:bodyPr/>
          <a:lstStyle/>
          <a:p>
            <a:r>
              <a:rPr lang="nl-NL" smtClean="0"/>
              <a:t>Vakgroep Huisartsgeneeskunde</a:t>
            </a:r>
            <a:endParaRPr lang="nl-N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normAutofit/>
          </a:bodyPr>
          <a:lstStyle/>
          <a:p>
            <a:r>
              <a:rPr lang="nl-NL" altLang="nl-NL" sz="4400" dirty="0"/>
              <a:t>Kennistoets</a:t>
            </a:r>
          </a:p>
        </p:txBody>
      </p:sp>
      <p:sp>
        <p:nvSpPr>
          <p:cNvPr id="9219" name="Tijdelijke aanduiding voor inhoud 2" descr="textFieldBg"/>
          <p:cNvSpPr>
            <a:spLocks noGrp="1"/>
          </p:cNvSpPr>
          <p:nvPr>
            <p:ph idx="1"/>
          </p:nvPr>
        </p:nvSpPr>
        <p:spPr/>
        <p:txBody>
          <a:bodyPr/>
          <a:lstStyle/>
          <a:p>
            <a:pPr marL="0" indent="0" algn="ctr">
              <a:buNone/>
            </a:pPr>
            <a:endParaRPr lang="nl-NL" altLang="nl-NL" sz="2400" dirty="0">
              <a:ea typeface="Geneva" pitchFamily="-108" charset="-128"/>
            </a:endParaRPr>
          </a:p>
          <a:p>
            <a:endParaRPr lang="nl-NL" altLang="nl-NL" sz="2400" dirty="0">
              <a:ea typeface="Geneva" pitchFamily="-108" charset="-128"/>
            </a:endParaRPr>
          </a:p>
          <a:p>
            <a:endParaRPr lang="nl-NL" altLang="nl-NL" sz="2400" dirty="0">
              <a:ea typeface="Geneva" pitchFamily="-108" charset="-128"/>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1929" y="1710952"/>
            <a:ext cx="3182937"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3178352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Vraag 1</a:t>
            </a:r>
          </a:p>
        </p:txBody>
      </p:sp>
      <p:sp>
        <p:nvSpPr>
          <p:cNvPr id="3" name="Tijdelijke aanduiding voor inhoud 2"/>
          <p:cNvSpPr>
            <a:spLocks noGrp="1"/>
          </p:cNvSpPr>
          <p:nvPr>
            <p:ph idx="1"/>
          </p:nvPr>
        </p:nvSpPr>
        <p:spPr/>
        <p:txBody>
          <a:bodyPr/>
          <a:lstStyle/>
          <a:p>
            <a:pPr marL="514350" indent="-514350">
              <a:buAutoNum type="arabicPeriod"/>
            </a:pPr>
            <a:r>
              <a:rPr lang="nl-BE" sz="3200" dirty="0" smtClean="0"/>
              <a:t>Na </a:t>
            </a:r>
            <a:r>
              <a:rPr lang="nl-BE" sz="3200" dirty="0"/>
              <a:t>het innemen van enkele tabletten amoxicilline krijgt een patiënt een huidreactie in de vorm van exantheem. Deze symptomen passen het beste bij</a:t>
            </a:r>
            <a:r>
              <a:rPr lang="nl-BE" sz="3200" dirty="0" smtClean="0"/>
              <a:t>:</a:t>
            </a:r>
          </a:p>
          <a:p>
            <a:pPr marL="0" indent="0">
              <a:buNone/>
            </a:pPr>
            <a:endParaRPr lang="nl-NL" sz="3200" dirty="0"/>
          </a:p>
          <a:p>
            <a:pPr marL="0" indent="0">
              <a:buNone/>
            </a:pPr>
            <a:r>
              <a:rPr lang="nl-BE" sz="3200" dirty="0"/>
              <a:t>a. allergische type-I overgevoeligheidsreactie</a:t>
            </a:r>
            <a:endParaRPr lang="nl-NL" sz="3200" dirty="0"/>
          </a:p>
          <a:p>
            <a:pPr marL="0" indent="0">
              <a:buNone/>
            </a:pPr>
            <a:r>
              <a:rPr lang="nl-BE" sz="3200" dirty="0"/>
              <a:t>b. allergische type-IV overgevoeligheidsreactie</a:t>
            </a:r>
            <a:endParaRPr lang="nl-NL" sz="3200" dirty="0"/>
          </a:p>
          <a:p>
            <a:pPr marL="0" indent="0">
              <a:buNone/>
            </a:pPr>
            <a:r>
              <a:rPr lang="nl-BE" sz="3200" dirty="0"/>
              <a:t>c. niet-allergische overgevoeligheidsreactie</a:t>
            </a:r>
            <a:endParaRPr lang="nl-NL" sz="3200" dirty="0"/>
          </a:p>
          <a:p>
            <a:pPr marL="0" indent="0">
              <a:buNone/>
            </a:pPr>
            <a:r>
              <a:rPr lang="nl-BE" sz="3200" dirty="0"/>
              <a:t>d. bijwerking </a:t>
            </a:r>
            <a:endParaRPr lang="nl-NL" sz="3200" dirty="0"/>
          </a:p>
        </p:txBody>
      </p:sp>
      <p:sp>
        <p:nvSpPr>
          <p:cNvPr id="4" name="Footer Placeholder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29517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Vraag 2</a:t>
            </a:r>
          </a:p>
        </p:txBody>
      </p:sp>
      <p:sp>
        <p:nvSpPr>
          <p:cNvPr id="3" name="Tijdelijke aanduiding voor inhoud 2"/>
          <p:cNvSpPr>
            <a:spLocks noGrp="1"/>
          </p:cNvSpPr>
          <p:nvPr>
            <p:ph idx="1"/>
          </p:nvPr>
        </p:nvSpPr>
        <p:spPr/>
        <p:txBody>
          <a:bodyPr/>
          <a:lstStyle/>
          <a:p>
            <a:pPr marL="0" indent="0">
              <a:buNone/>
            </a:pPr>
            <a:r>
              <a:rPr lang="nl-NL" sz="3200" kern="1200" dirty="0" smtClean="0">
                <a:latin typeface="+mn-lt"/>
                <a:ea typeface="Geneva" pitchFamily="29" charset="-128"/>
                <a:cs typeface="Geneva" pitchFamily="29" charset="-128"/>
              </a:rPr>
              <a:t>2. </a:t>
            </a:r>
            <a:r>
              <a:rPr lang="nl-BE" sz="3200" dirty="0">
                <a:latin typeface="+mn-lt"/>
              </a:rPr>
              <a:t>Welk type huidreactie is dit</a:t>
            </a:r>
            <a:r>
              <a:rPr lang="nl-BE" sz="3200" dirty="0" smtClean="0">
                <a:latin typeface="+mn-lt"/>
              </a:rPr>
              <a:t>?</a:t>
            </a:r>
          </a:p>
          <a:p>
            <a:pPr marL="0" indent="0">
              <a:buNone/>
            </a:pPr>
            <a:endParaRPr lang="nl-NL" sz="3200" dirty="0">
              <a:latin typeface="+mn-lt"/>
            </a:endParaRPr>
          </a:p>
          <a:p>
            <a:pPr marL="0" indent="0">
              <a:buNone/>
            </a:pPr>
            <a:r>
              <a:rPr lang="nl-BE" sz="3200" dirty="0">
                <a:latin typeface="+mn-lt"/>
              </a:rPr>
              <a:t>a. urticaria</a:t>
            </a:r>
            <a:endParaRPr lang="nl-NL" sz="3200" dirty="0">
              <a:latin typeface="+mn-lt"/>
            </a:endParaRPr>
          </a:p>
          <a:p>
            <a:pPr marL="0" indent="0">
              <a:buNone/>
            </a:pPr>
            <a:r>
              <a:rPr lang="nl-BE" sz="3200" dirty="0">
                <a:latin typeface="+mn-lt"/>
              </a:rPr>
              <a:t>b. exantheem</a:t>
            </a:r>
            <a:endParaRPr lang="nl-NL" sz="3200" dirty="0">
              <a:latin typeface="+mn-lt"/>
            </a:endParaRPr>
          </a:p>
          <a:p>
            <a:pPr marL="0" indent="0">
              <a:buNone/>
            </a:pPr>
            <a:r>
              <a:rPr lang="nl-BE" sz="3200" dirty="0">
                <a:latin typeface="+mn-lt"/>
              </a:rPr>
              <a:t>c. SJS/TEN syndroom </a:t>
            </a:r>
            <a:endParaRPr lang="nl-NL" sz="3200" dirty="0">
              <a:latin typeface="+mn-lt"/>
            </a:endParaRPr>
          </a:p>
          <a:p>
            <a:pPr marL="0" indent="0">
              <a:buNone/>
            </a:pPr>
            <a:r>
              <a:rPr lang="nl-BE" sz="3200" dirty="0">
                <a:latin typeface="+mn-lt"/>
              </a:rPr>
              <a:t>d. DRESS syndroom </a:t>
            </a:r>
            <a:r>
              <a:rPr lang="nl-NL" sz="3200" kern="1200" dirty="0" smtClean="0">
                <a:latin typeface="+mn-lt"/>
                <a:ea typeface="Geneva" pitchFamily="29" charset="-128"/>
                <a:cs typeface="Geneva" pitchFamily="29" charset="-128"/>
              </a:rPr>
              <a:t> </a:t>
            </a:r>
          </a:p>
          <a:p>
            <a:endParaRPr lang="nl-NL" dirty="0"/>
          </a:p>
        </p:txBody>
      </p:sp>
      <p:pic>
        <p:nvPicPr>
          <p:cNvPr id="4" name="Afbeelding 1"/>
          <p:cNvPicPr/>
          <p:nvPr/>
        </p:nvPicPr>
        <p:blipFill>
          <a:blip r:embed="rId3"/>
          <a:stretch>
            <a:fillRect/>
          </a:stretch>
        </p:blipFill>
        <p:spPr>
          <a:xfrm>
            <a:off x="5436096" y="2204864"/>
            <a:ext cx="2376264" cy="2952328"/>
          </a:xfrm>
          <a:prstGeom prst="rect">
            <a:avLst/>
          </a:prstGeom>
        </p:spPr>
      </p:pic>
      <p:sp>
        <p:nvSpPr>
          <p:cNvPr id="5" name="Footer Placeholder 4"/>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421782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Vraag </a:t>
            </a:r>
            <a:r>
              <a:rPr lang="nl-NL" sz="4400" dirty="0" smtClean="0"/>
              <a:t>3</a:t>
            </a:r>
            <a:endParaRPr lang="nl-NL" sz="4400" dirty="0"/>
          </a:p>
        </p:txBody>
      </p:sp>
      <p:sp>
        <p:nvSpPr>
          <p:cNvPr id="3" name="Tijdelijke aanduiding voor inhoud 2"/>
          <p:cNvSpPr>
            <a:spLocks noGrp="1"/>
          </p:cNvSpPr>
          <p:nvPr>
            <p:ph idx="1"/>
          </p:nvPr>
        </p:nvSpPr>
        <p:spPr/>
        <p:txBody>
          <a:bodyPr/>
          <a:lstStyle/>
          <a:p>
            <a:pPr marL="0" indent="0">
              <a:buNone/>
            </a:pPr>
            <a:r>
              <a:rPr lang="nl-BE" sz="3200" dirty="0" smtClean="0">
                <a:latin typeface="+mn-lt"/>
              </a:rPr>
              <a:t>3</a:t>
            </a:r>
            <a:r>
              <a:rPr lang="nl-BE" sz="3200" dirty="0">
                <a:latin typeface="+mn-lt"/>
              </a:rPr>
              <a:t>. Hoe maak je bij een reactie op antibiotica het </a:t>
            </a:r>
            <a:r>
              <a:rPr lang="nl-BE" sz="3200" dirty="0" smtClean="0">
                <a:latin typeface="+mn-lt"/>
              </a:rPr>
              <a:t>beste onderscheid </a:t>
            </a:r>
            <a:r>
              <a:rPr lang="nl-BE" sz="3200" dirty="0">
                <a:latin typeface="+mn-lt"/>
              </a:rPr>
              <a:t>tussen een </a:t>
            </a:r>
            <a:r>
              <a:rPr lang="nl-BE" sz="3200" dirty="0" err="1">
                <a:latin typeface="+mn-lt"/>
              </a:rPr>
              <a:t>Gell-Coombs</a:t>
            </a:r>
            <a:r>
              <a:rPr lang="nl-BE" sz="3200" dirty="0">
                <a:latin typeface="+mn-lt"/>
              </a:rPr>
              <a:t> type-I </a:t>
            </a:r>
            <a:r>
              <a:rPr lang="nl-BE" sz="3200" dirty="0" err="1">
                <a:latin typeface="+mn-lt"/>
              </a:rPr>
              <a:t>IgE</a:t>
            </a:r>
            <a:r>
              <a:rPr lang="nl-BE" sz="3200" dirty="0">
                <a:latin typeface="+mn-lt"/>
              </a:rPr>
              <a:t>-gemedieerde reactie en een type-IV T-cel-gemedieerde reactie? Aan de hand van: </a:t>
            </a:r>
            <a:endParaRPr lang="nl-NL" sz="3200" dirty="0">
              <a:latin typeface="+mn-lt"/>
            </a:endParaRPr>
          </a:p>
          <a:p>
            <a:pPr marL="0" indent="0">
              <a:buNone/>
            </a:pPr>
            <a:endParaRPr lang="nl-NL" sz="3200" dirty="0">
              <a:latin typeface="+mn-lt"/>
            </a:endParaRPr>
          </a:p>
          <a:p>
            <a:pPr marL="0" indent="0">
              <a:buNone/>
            </a:pPr>
            <a:r>
              <a:rPr lang="nl-BE" sz="3200" dirty="0"/>
              <a:t>a. de symptomen </a:t>
            </a:r>
            <a:endParaRPr lang="nl-NL" sz="3200" dirty="0"/>
          </a:p>
          <a:p>
            <a:pPr marL="0" indent="0">
              <a:buNone/>
            </a:pPr>
            <a:r>
              <a:rPr lang="nl-BE" sz="3200" dirty="0"/>
              <a:t>b. de tijd tussen het innemen van het antibioticum en het optreden van de reactie </a:t>
            </a:r>
            <a:endParaRPr lang="nl-NL" sz="3200" dirty="0"/>
          </a:p>
          <a:p>
            <a:pPr marL="0" indent="0">
              <a:buNone/>
            </a:pPr>
            <a:r>
              <a:rPr lang="nl-BE" sz="3200" dirty="0"/>
              <a:t>c. een allergietest </a:t>
            </a:r>
            <a:endParaRPr lang="nl-NL" sz="3200" dirty="0"/>
          </a:p>
          <a:p>
            <a:pPr marL="0" indent="0">
              <a:buNone/>
            </a:pPr>
            <a:endParaRPr lang="nl-NL" sz="3200" kern="1200" dirty="0" smtClean="0">
              <a:latin typeface="+mn-lt"/>
              <a:ea typeface="Geneva" pitchFamily="29" charset="-128"/>
              <a:cs typeface="Geneva" pitchFamily="29" charset="-128"/>
            </a:endParaRPr>
          </a:p>
          <a:p>
            <a:endParaRPr lang="nl-NL" dirty="0"/>
          </a:p>
        </p:txBody>
      </p:sp>
      <p:sp>
        <p:nvSpPr>
          <p:cNvPr id="4" name="Footer Placeholder 3"/>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355954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ieuwe huisstijl UM MUMC">
  <a:themeElements>
    <a:clrScheme name="UM">
      <a:dk1>
        <a:srgbClr val="001C3D"/>
      </a:dk1>
      <a:lt1>
        <a:srgbClr val="FFFFFF"/>
      </a:lt1>
      <a:dk2>
        <a:srgbClr val="00A2DB"/>
      </a:dk2>
      <a:lt2>
        <a:srgbClr val="FFFFFF"/>
      </a:lt2>
      <a:accent1>
        <a:srgbClr val="E84E10"/>
      </a:accent1>
      <a:accent2>
        <a:srgbClr val="00A2DB"/>
      </a:accent2>
      <a:accent3>
        <a:srgbClr val="001C3D"/>
      </a:accent3>
      <a:accent4>
        <a:srgbClr val="F3A687"/>
      </a:accent4>
      <a:accent5>
        <a:srgbClr val="7FD0ED"/>
      </a:accent5>
      <a:accent6>
        <a:srgbClr val="7F8D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ieuwe huisstijl UM MUMC" id="{91A9DF6A-EC05-4CEA-8DC0-112FD2C72E6B}" vid="{B99A977B-BDF6-46F7-8E91-081D63FA2F10}"/>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DGV presentatie</Template>
  <TotalTime>0</TotalTime>
  <Words>3464</Words>
  <Application>Microsoft Office PowerPoint</Application>
  <PresentationFormat>Diavoorstelling (4:3)</PresentationFormat>
  <Paragraphs>328</Paragraphs>
  <Slides>39</Slides>
  <Notes>35</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39</vt:i4>
      </vt:variant>
    </vt:vector>
  </HeadingPairs>
  <TitlesOfParts>
    <vt:vector size="49" baseType="lpstr">
      <vt:lpstr>Arial</vt:lpstr>
      <vt:lpstr>Calibri</vt:lpstr>
      <vt:lpstr>Calibri Light</vt:lpstr>
      <vt:lpstr>Geneva</vt:lpstr>
      <vt:lpstr>Lucida Grande</vt:lpstr>
      <vt:lpstr>Times</vt:lpstr>
      <vt:lpstr>Times New Roman</vt:lpstr>
      <vt:lpstr>Verdana</vt:lpstr>
      <vt:lpstr>Wingdings</vt:lpstr>
      <vt:lpstr>Nieuwe huisstijl UM MUMC</vt:lpstr>
      <vt:lpstr>FTO – ANTIBIOTICA ALLERGIE</vt:lpstr>
      <vt:lpstr>Programma</vt:lpstr>
      <vt:lpstr>Antibiotica allergie</vt:lpstr>
      <vt:lpstr>Antibiotica allergie</vt:lpstr>
      <vt:lpstr>Doel van de bijeenkomst</vt:lpstr>
      <vt:lpstr>Kennistoets</vt:lpstr>
      <vt:lpstr>Vraag 1</vt:lpstr>
      <vt:lpstr>Vraag 2</vt:lpstr>
      <vt:lpstr>Vraag 3</vt:lpstr>
      <vt:lpstr>Toelichting vraag 1 t/m 3</vt:lpstr>
      <vt:lpstr>Toelichting vraag 1 t/m 3</vt:lpstr>
      <vt:lpstr>Vraag 4</vt:lpstr>
      <vt:lpstr>Vraag 5</vt:lpstr>
      <vt:lpstr>Vraag 6</vt:lpstr>
      <vt:lpstr>Vraag 6</vt:lpstr>
      <vt:lpstr>Vraag 7</vt:lpstr>
      <vt:lpstr>Vraag 8</vt:lpstr>
      <vt:lpstr>Vraag 9</vt:lpstr>
      <vt:lpstr>Vraag 10</vt:lpstr>
      <vt:lpstr>Vraag 10</vt:lpstr>
      <vt:lpstr>Verwijzen voor antibiotica allergie test</vt:lpstr>
      <vt:lpstr>Leerpunten tot zover?</vt:lpstr>
      <vt:lpstr>Casus 1</vt:lpstr>
      <vt:lpstr>1. Welke vragen stelt u aan de patiënt tijdens de anamnese?</vt:lpstr>
      <vt:lpstr>2. Op basis waarvan maakt u het onderscheid of het nu een allergie of een bijwerking is?</vt:lpstr>
      <vt:lpstr>3. Indien uw conclusie een allergie is, wat legt u dan vast in uw systeem en hoe?</vt:lpstr>
      <vt:lpstr>4. Welke informatie geeft u aan de patiënt over deze allergie? En informeert u andere zorgverleners?</vt:lpstr>
      <vt:lpstr>Casus 2</vt:lpstr>
      <vt:lpstr>Eigen cijfers in de praktijk</vt:lpstr>
      <vt:lpstr>Huisarts versus apotheek</vt:lpstr>
      <vt:lpstr>Voorstel algoritmes</vt:lpstr>
      <vt:lpstr>MAKEN VAN AFSPRAKEN </vt:lpstr>
      <vt:lpstr>Maken van afspraken</vt:lpstr>
      <vt:lpstr>Maken van afspraken</vt:lpstr>
      <vt:lpstr>Maken van afspraken</vt:lpstr>
      <vt:lpstr>Aanleveren cijfers </vt:lpstr>
      <vt:lpstr>Evaluatie </vt:lpstr>
      <vt:lpstr>BEDANKT VOOR UW AANDACHT </vt:lpstr>
      <vt:lpstr>Disclaimer</vt:lpstr>
    </vt:vector>
  </TitlesOfParts>
  <Company>DGV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Astma en COPD: inhalatoren en instructies</dc:title>
  <dc:creator>Nicolette van Heesch</dc:creator>
  <cp:lastModifiedBy>Rousseau - Thijs, J.M.P.V. (Judith)</cp:lastModifiedBy>
  <cp:revision>90</cp:revision>
  <dcterms:created xsi:type="dcterms:W3CDTF">2009-03-06T12:48:49Z</dcterms:created>
  <dcterms:modified xsi:type="dcterms:W3CDTF">2022-01-11T09:20:30Z</dcterms:modified>
</cp:coreProperties>
</file>